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822" r:id="rId2"/>
    <p:sldId id="788" r:id="rId3"/>
    <p:sldId id="789" r:id="rId4"/>
    <p:sldId id="812" r:id="rId5"/>
    <p:sldId id="824" r:id="rId6"/>
    <p:sldId id="813" r:id="rId7"/>
    <p:sldId id="814" r:id="rId8"/>
    <p:sldId id="821" r:id="rId9"/>
    <p:sldId id="815" r:id="rId10"/>
    <p:sldId id="816" r:id="rId11"/>
    <p:sldId id="817" r:id="rId12"/>
    <p:sldId id="794" r:id="rId13"/>
    <p:sldId id="795" r:id="rId14"/>
    <p:sldId id="796" r:id="rId15"/>
    <p:sldId id="797" r:id="rId16"/>
    <p:sldId id="798" r:id="rId17"/>
    <p:sldId id="799" r:id="rId18"/>
    <p:sldId id="800" r:id="rId19"/>
    <p:sldId id="801" r:id="rId20"/>
    <p:sldId id="802" r:id="rId21"/>
    <p:sldId id="803" r:id="rId22"/>
    <p:sldId id="804" r:id="rId23"/>
    <p:sldId id="805" r:id="rId24"/>
    <p:sldId id="808" r:id="rId25"/>
    <p:sldId id="806" r:id="rId26"/>
    <p:sldId id="730" r:id="rId27"/>
    <p:sldId id="731" r:id="rId28"/>
    <p:sldId id="729" r:id="rId29"/>
    <p:sldId id="733" r:id="rId30"/>
    <p:sldId id="734" r:id="rId31"/>
    <p:sldId id="735" r:id="rId32"/>
    <p:sldId id="736" r:id="rId33"/>
    <p:sldId id="737" r:id="rId34"/>
    <p:sldId id="738" r:id="rId35"/>
    <p:sldId id="823" r:id="rId36"/>
    <p:sldId id="712"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0"/>
        <a:cs typeface="+mn-cs"/>
      </a:defRPr>
    </a:lvl1pPr>
    <a:lvl2pPr marL="457200" algn="l" rtl="0" fontAlgn="base">
      <a:spcBef>
        <a:spcPct val="0"/>
      </a:spcBef>
      <a:spcAft>
        <a:spcPct val="0"/>
      </a:spcAft>
      <a:defRPr kern="1200">
        <a:solidFill>
          <a:schemeClr val="tx1"/>
        </a:solidFill>
        <a:latin typeface="Arial" charset="0"/>
        <a:ea typeface="宋体" charset="0"/>
        <a:cs typeface="+mn-cs"/>
      </a:defRPr>
    </a:lvl2pPr>
    <a:lvl3pPr marL="914400" algn="l" rtl="0" fontAlgn="base">
      <a:spcBef>
        <a:spcPct val="0"/>
      </a:spcBef>
      <a:spcAft>
        <a:spcPct val="0"/>
      </a:spcAft>
      <a:defRPr kern="1200">
        <a:solidFill>
          <a:schemeClr val="tx1"/>
        </a:solidFill>
        <a:latin typeface="Arial" charset="0"/>
        <a:ea typeface="宋体" charset="0"/>
        <a:cs typeface="+mn-cs"/>
      </a:defRPr>
    </a:lvl3pPr>
    <a:lvl4pPr marL="1371600" algn="l" rtl="0" fontAlgn="base">
      <a:spcBef>
        <a:spcPct val="0"/>
      </a:spcBef>
      <a:spcAft>
        <a:spcPct val="0"/>
      </a:spcAft>
      <a:defRPr kern="1200">
        <a:solidFill>
          <a:schemeClr val="tx1"/>
        </a:solidFill>
        <a:latin typeface="Arial" charset="0"/>
        <a:ea typeface="宋体" charset="0"/>
        <a:cs typeface="+mn-cs"/>
      </a:defRPr>
    </a:lvl4pPr>
    <a:lvl5pPr marL="1828800" algn="l" rtl="0" fontAlgn="base">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3" autoAdjust="0"/>
    <p:restoredTop sz="88246" autoAdjust="0"/>
  </p:normalViewPr>
  <p:slideViewPr>
    <p:cSldViewPr>
      <p:cViewPr>
        <p:scale>
          <a:sx n="75" d="100"/>
          <a:sy n="75" d="100"/>
        </p:scale>
        <p:origin x="-1860" y="-72"/>
      </p:cViewPr>
      <p:guideLst>
        <p:guide orient="horz" pos="2160"/>
        <p:guide pos="2880"/>
      </p:guideLst>
    </p:cSldViewPr>
  </p:slideViewPr>
  <p:outlineViewPr>
    <p:cViewPr>
      <p:scale>
        <a:sx n="33" d="100"/>
        <a:sy n="33" d="100"/>
      </p:scale>
      <p:origin x="0" y="12378"/>
    </p:cViewPr>
  </p:outlineViewPr>
  <p:notesTextViewPr>
    <p:cViewPr>
      <p:scale>
        <a:sx n="100" d="100"/>
        <a:sy n="100" d="100"/>
      </p:scale>
      <p:origin x="0" y="0"/>
    </p:cViewPr>
  </p:notesTextViewPr>
  <p:sorterViewPr>
    <p:cViewPr>
      <p:scale>
        <a:sx n="100" d="100"/>
        <a:sy n="100" d="100"/>
      </p:scale>
      <p:origin x="0" y="172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0BD8FC-3896-41BD-892F-3B2E4EACF77A}" type="doc">
      <dgm:prSet loTypeId="urn:microsoft.com/office/officeart/2005/8/layout/vList5" loCatId="list" qsTypeId="urn:microsoft.com/office/officeart/2005/8/quickstyle/simple1#1" qsCatId="simple" csTypeId="urn:microsoft.com/office/officeart/2005/8/colors/accent2_2" csCatId="accent2" phldr="1"/>
      <dgm:spPr/>
      <dgm:t>
        <a:bodyPr/>
        <a:lstStyle/>
        <a:p>
          <a:endParaRPr lang="en-US"/>
        </a:p>
      </dgm:t>
    </dgm:pt>
    <dgm:pt modelId="{4639F730-1D18-42A3-A21C-A34FD8597013}">
      <dgm:prSet phldrT="[Text]" custT="1"/>
      <dgm:spPr/>
      <dgm:t>
        <a:bodyPr/>
        <a:lstStyle/>
        <a:p>
          <a:r>
            <a:rPr kumimoji="0" lang="zh-CN" altLang="en-US" sz="2000" b="1" i="0" u="none" strike="noStrike" cap="none" normalizeH="0" baseline="0" dirty="0" smtClean="0">
              <a:ln>
                <a:noFill/>
              </a:ln>
              <a:solidFill>
                <a:schemeClr val="bg1"/>
              </a:solidFill>
              <a:effectLst/>
              <a:latin typeface="Arial" charset="0"/>
              <a:ea typeface="宋体" charset="-122"/>
            </a:rPr>
            <a:t>提高首次通话解决率</a:t>
          </a:r>
          <a:endParaRPr lang="en-US" sz="2000" b="1" dirty="0">
            <a:solidFill>
              <a:schemeClr val="bg1"/>
            </a:solidFill>
          </a:endParaRPr>
        </a:p>
      </dgm:t>
    </dgm:pt>
    <dgm:pt modelId="{15DC14E7-0097-4CCF-9F42-78D2D9F65799}" type="parTrans" cxnId="{A830A539-5993-4815-B4E5-B14026EF3EFD}">
      <dgm:prSet/>
      <dgm:spPr/>
      <dgm:t>
        <a:bodyPr/>
        <a:lstStyle/>
        <a:p>
          <a:endParaRPr lang="en-US" sz="1600"/>
        </a:p>
      </dgm:t>
    </dgm:pt>
    <dgm:pt modelId="{C14FDD51-AC04-4A15-8010-A7310B734F77}" type="sibTrans" cxnId="{A830A539-5993-4815-B4E5-B14026EF3EFD}">
      <dgm:prSet/>
      <dgm:spPr/>
      <dgm:t>
        <a:bodyPr/>
        <a:lstStyle/>
        <a:p>
          <a:endParaRPr lang="en-US" sz="1600"/>
        </a:p>
      </dgm:t>
    </dgm:pt>
    <dgm:pt modelId="{646E897A-0E32-4D7D-976C-5802A8AFBFF2}">
      <dgm:prSet custT="1"/>
      <dgm:spPr/>
      <dgm:t>
        <a:bodyPr/>
        <a:lstStyle/>
        <a:p>
          <a:r>
            <a:rPr kumimoji="0" lang="zh-CN" altLang="en-US" sz="2000" b="0" i="0" u="none" strike="noStrike" cap="none" normalizeH="0" baseline="0" dirty="0" smtClean="0">
              <a:ln>
                <a:noFill/>
              </a:ln>
              <a:solidFill>
                <a:schemeClr val="tx1"/>
              </a:solidFill>
              <a:effectLst/>
              <a:latin typeface="Arial" charset="0"/>
              <a:ea typeface="宋体" charset="-122"/>
            </a:rPr>
            <a:t>确定并消除重复通话的驱动因素</a:t>
          </a:r>
          <a:endParaRPr lang="en-US" sz="2000" dirty="0"/>
        </a:p>
      </dgm:t>
    </dgm:pt>
    <dgm:pt modelId="{63518944-3A24-4780-BEC0-0AB362574304}" type="parTrans" cxnId="{7875AC88-9907-477C-A73B-DBE944125CA2}">
      <dgm:prSet/>
      <dgm:spPr/>
      <dgm:t>
        <a:bodyPr/>
        <a:lstStyle/>
        <a:p>
          <a:endParaRPr lang="en-US" sz="1600"/>
        </a:p>
      </dgm:t>
    </dgm:pt>
    <dgm:pt modelId="{8AB98626-C8EE-4F1D-BBCF-FD8FAEA00B05}" type="sibTrans" cxnId="{7875AC88-9907-477C-A73B-DBE944125CA2}">
      <dgm:prSet/>
      <dgm:spPr/>
      <dgm:t>
        <a:bodyPr/>
        <a:lstStyle/>
        <a:p>
          <a:endParaRPr lang="en-US" sz="1600"/>
        </a:p>
      </dgm:t>
    </dgm:pt>
    <dgm:pt modelId="{D85E4D92-58B2-4D07-8ED5-BE68904B4D26}">
      <dgm:prSet custT="1"/>
      <dgm:spPr/>
      <dgm:t>
        <a:bodyPr/>
        <a:lstStyle/>
        <a:p>
          <a:r>
            <a:rPr kumimoji="0" lang="zh-CN" altLang="en-US" sz="2000" b="1" i="0" u="none" strike="noStrike" cap="none" normalizeH="0" baseline="0" dirty="0" smtClean="0">
              <a:ln>
                <a:noFill/>
              </a:ln>
              <a:solidFill>
                <a:schemeClr val="bg1"/>
              </a:solidFill>
              <a:effectLst/>
              <a:latin typeface="Arial" charset="0"/>
              <a:ea typeface="宋体" charset="-122"/>
            </a:rPr>
            <a:t>减少平均处理时间</a:t>
          </a:r>
          <a:endParaRPr kumimoji="0" lang="en-US" altLang="en-US" sz="2000" b="1" i="0" u="none" strike="noStrike" cap="none" normalizeH="0" baseline="0" dirty="0">
            <a:ln>
              <a:noFill/>
            </a:ln>
            <a:solidFill>
              <a:schemeClr val="bg1"/>
            </a:solidFill>
            <a:effectLst/>
            <a:latin typeface="Arial" charset="0"/>
            <a:ea typeface="宋体" charset="-122"/>
          </a:endParaRPr>
        </a:p>
      </dgm:t>
    </dgm:pt>
    <dgm:pt modelId="{5BBFB721-91F5-45AD-BE31-56D258B0C728}" type="parTrans" cxnId="{32B90D73-B900-4EDC-AB80-85EE3C5FA16D}">
      <dgm:prSet/>
      <dgm:spPr/>
      <dgm:t>
        <a:bodyPr/>
        <a:lstStyle/>
        <a:p>
          <a:endParaRPr lang="en-US" sz="1600"/>
        </a:p>
      </dgm:t>
    </dgm:pt>
    <dgm:pt modelId="{EFB43C6A-5AF8-49EC-BE77-6E36EB54EBA9}" type="sibTrans" cxnId="{32B90D73-B900-4EDC-AB80-85EE3C5FA16D}">
      <dgm:prSet/>
      <dgm:spPr/>
      <dgm:t>
        <a:bodyPr/>
        <a:lstStyle/>
        <a:p>
          <a:endParaRPr lang="en-US" sz="1600"/>
        </a:p>
      </dgm:t>
    </dgm:pt>
    <dgm:pt modelId="{DBD16BBC-0E2F-4A2B-A45F-87D7FB62B451}">
      <dgm:prSet custT="1"/>
      <dgm:spPr/>
      <dgm:t>
        <a:bodyPr/>
        <a:lstStyle/>
        <a:p>
          <a:r>
            <a:rPr kumimoji="0" lang="zh-CN" altLang="en-US" sz="2000" b="0" i="0" u="none" strike="noStrike" cap="none" normalizeH="0" baseline="0" dirty="0" smtClean="0">
              <a:ln>
                <a:noFill/>
              </a:ln>
              <a:solidFill>
                <a:schemeClr val="tx1"/>
              </a:solidFill>
              <a:effectLst/>
              <a:latin typeface="Arial" charset="0"/>
              <a:ea typeface="宋体" charset="-122"/>
            </a:rPr>
            <a:t>确定长时间通话的原因</a:t>
          </a:r>
          <a:endParaRPr kumimoji="0" lang="en-US" altLang="en-US" sz="2000" b="0" i="0" u="none" strike="noStrike" cap="none" normalizeH="0" baseline="0" dirty="0">
            <a:ln>
              <a:noFill/>
            </a:ln>
            <a:solidFill>
              <a:schemeClr val="tx1"/>
            </a:solidFill>
            <a:effectLst/>
            <a:latin typeface="Arial" charset="0"/>
            <a:ea typeface="宋体" charset="-122"/>
          </a:endParaRPr>
        </a:p>
      </dgm:t>
    </dgm:pt>
    <dgm:pt modelId="{DA246A78-8608-4CF8-9E22-A98477F5D777}" type="parTrans" cxnId="{2CBD8B2A-189E-4AFB-94C8-12D94E2E2C08}">
      <dgm:prSet/>
      <dgm:spPr/>
      <dgm:t>
        <a:bodyPr/>
        <a:lstStyle/>
        <a:p>
          <a:endParaRPr lang="en-US" sz="1600"/>
        </a:p>
      </dgm:t>
    </dgm:pt>
    <dgm:pt modelId="{0391DC14-2E0C-47F0-816C-FFF39082D1A4}" type="sibTrans" cxnId="{2CBD8B2A-189E-4AFB-94C8-12D94E2E2C08}">
      <dgm:prSet/>
      <dgm:spPr/>
      <dgm:t>
        <a:bodyPr/>
        <a:lstStyle/>
        <a:p>
          <a:endParaRPr lang="en-US" sz="1600"/>
        </a:p>
      </dgm:t>
    </dgm:pt>
    <dgm:pt modelId="{EA51F0E6-8E21-4986-8517-05C04E2E510A}">
      <dgm:prSet custT="1"/>
      <dgm:spPr/>
      <dgm:t>
        <a:bodyPr/>
        <a:lstStyle/>
        <a:p>
          <a:r>
            <a:rPr kumimoji="0" lang="zh-CN" altLang="en-US" sz="2000" b="1" i="0" u="none" strike="noStrike" cap="none" normalizeH="0" baseline="0" dirty="0" smtClean="0">
              <a:ln>
                <a:noFill/>
              </a:ln>
              <a:solidFill>
                <a:schemeClr val="bg1"/>
              </a:solidFill>
              <a:effectLst/>
              <a:latin typeface="Arial" charset="0"/>
              <a:ea typeface="宋体" charset="-122"/>
            </a:rPr>
            <a:t>改善客户满意度</a:t>
          </a:r>
          <a:endParaRPr kumimoji="0" lang="en-US" altLang="en-US" sz="2000" b="1" i="0" u="none" strike="noStrike" cap="none" normalizeH="0" baseline="0" dirty="0">
            <a:ln>
              <a:noFill/>
            </a:ln>
            <a:solidFill>
              <a:schemeClr val="bg1"/>
            </a:solidFill>
            <a:effectLst/>
            <a:latin typeface="Arial" charset="0"/>
            <a:ea typeface="宋体" charset="-122"/>
          </a:endParaRPr>
        </a:p>
      </dgm:t>
    </dgm:pt>
    <dgm:pt modelId="{D3FF9F8A-7C9A-400E-83A8-9C3D08F550EE}" type="parTrans" cxnId="{BA77D3EF-2937-4695-A9E0-168644142ED9}">
      <dgm:prSet/>
      <dgm:spPr/>
      <dgm:t>
        <a:bodyPr/>
        <a:lstStyle/>
        <a:p>
          <a:endParaRPr lang="en-US" sz="1600"/>
        </a:p>
      </dgm:t>
    </dgm:pt>
    <dgm:pt modelId="{597A630D-E6BC-4054-8600-4C3308A6ADBC}" type="sibTrans" cxnId="{BA77D3EF-2937-4695-A9E0-168644142ED9}">
      <dgm:prSet/>
      <dgm:spPr/>
      <dgm:t>
        <a:bodyPr/>
        <a:lstStyle/>
        <a:p>
          <a:endParaRPr lang="en-US" sz="1600"/>
        </a:p>
      </dgm:t>
    </dgm:pt>
    <dgm:pt modelId="{F9F80C05-EB57-403C-B9EB-7675BFD038B9}">
      <dgm:prSet custT="1"/>
      <dgm:spPr/>
      <dgm:t>
        <a:bodyPr/>
        <a:lstStyle/>
        <a:p>
          <a:r>
            <a:rPr kumimoji="0" lang="zh-CN" altLang="en-US" sz="2000" b="0" i="0" u="none" strike="noStrike" cap="none" normalizeH="0" baseline="0" dirty="0" smtClean="0">
              <a:ln>
                <a:noFill/>
              </a:ln>
              <a:solidFill>
                <a:schemeClr val="tx1"/>
              </a:solidFill>
              <a:effectLst/>
              <a:latin typeface="Arial" charset="0"/>
              <a:ea typeface="宋体" charset="-122"/>
            </a:rPr>
            <a:t>了解客户为什么投诉</a:t>
          </a:r>
          <a:endParaRPr kumimoji="0" lang="en-US" altLang="en-US" sz="2000" b="0" i="0" u="none" strike="noStrike" cap="none" normalizeH="0" baseline="0" dirty="0">
            <a:ln>
              <a:noFill/>
            </a:ln>
            <a:solidFill>
              <a:schemeClr val="tx1"/>
            </a:solidFill>
            <a:effectLst/>
            <a:latin typeface="Arial" charset="0"/>
            <a:ea typeface="宋体" charset="-122"/>
          </a:endParaRPr>
        </a:p>
      </dgm:t>
    </dgm:pt>
    <dgm:pt modelId="{9B198E5A-8E14-42D7-AF8A-9A9B77C99DE9}" type="parTrans" cxnId="{DAE50A8F-2FB6-4FA6-BEA7-3598F86C48EC}">
      <dgm:prSet/>
      <dgm:spPr/>
      <dgm:t>
        <a:bodyPr/>
        <a:lstStyle/>
        <a:p>
          <a:endParaRPr lang="en-US" sz="1600"/>
        </a:p>
      </dgm:t>
    </dgm:pt>
    <dgm:pt modelId="{4ECE9541-4914-46A2-BD87-4CF845DDDF8D}" type="sibTrans" cxnId="{DAE50A8F-2FB6-4FA6-BEA7-3598F86C48EC}">
      <dgm:prSet/>
      <dgm:spPr/>
      <dgm:t>
        <a:bodyPr/>
        <a:lstStyle/>
        <a:p>
          <a:endParaRPr lang="en-US" sz="1600"/>
        </a:p>
      </dgm:t>
    </dgm:pt>
    <dgm:pt modelId="{3741B41F-E7CA-4A29-A1BF-7BA9005D894A}">
      <dgm:prSet custT="1"/>
      <dgm:spPr/>
      <dgm:t>
        <a:bodyPr/>
        <a:lstStyle/>
        <a:p>
          <a:r>
            <a:rPr kumimoji="0" lang="zh-CN" altLang="en-US" sz="2000" b="1" i="0" u="none" strike="noStrike" cap="none" normalizeH="0" baseline="0" dirty="0" smtClean="0">
              <a:ln>
                <a:noFill/>
              </a:ln>
              <a:solidFill>
                <a:schemeClr val="bg1"/>
              </a:solidFill>
              <a:effectLst/>
              <a:latin typeface="Arial" charset="0"/>
              <a:ea typeface="宋体" charset="-122"/>
            </a:rPr>
            <a:t>改善自助服务</a:t>
          </a:r>
          <a:endParaRPr kumimoji="0" lang="en-US" altLang="en-US" sz="2000" b="1" i="0" u="none" strike="noStrike" cap="none" normalizeH="0" baseline="0" dirty="0">
            <a:ln>
              <a:noFill/>
            </a:ln>
            <a:solidFill>
              <a:schemeClr val="bg1"/>
            </a:solidFill>
            <a:effectLst/>
            <a:latin typeface="Arial" charset="0"/>
            <a:ea typeface="宋体" charset="-122"/>
          </a:endParaRPr>
        </a:p>
      </dgm:t>
    </dgm:pt>
    <dgm:pt modelId="{915B09A3-FC95-48CC-85F3-7030013910C4}" type="parTrans" cxnId="{AD0FC866-BC79-4E4E-9401-DD765228F128}">
      <dgm:prSet/>
      <dgm:spPr/>
      <dgm:t>
        <a:bodyPr/>
        <a:lstStyle/>
        <a:p>
          <a:endParaRPr lang="en-US" sz="1600"/>
        </a:p>
      </dgm:t>
    </dgm:pt>
    <dgm:pt modelId="{761D5AB6-AE4B-4F12-B769-3D102209BFB2}" type="sibTrans" cxnId="{AD0FC866-BC79-4E4E-9401-DD765228F128}">
      <dgm:prSet/>
      <dgm:spPr/>
      <dgm:t>
        <a:bodyPr/>
        <a:lstStyle/>
        <a:p>
          <a:endParaRPr lang="en-US" sz="1600"/>
        </a:p>
      </dgm:t>
    </dgm:pt>
    <dgm:pt modelId="{EC420DC1-4108-4B70-AB43-FA1CECFB8756}">
      <dgm:prSet custT="1"/>
      <dgm:spPr/>
      <dgm:t>
        <a:bodyPr/>
        <a:lstStyle/>
        <a:p>
          <a:r>
            <a:rPr kumimoji="0" lang="zh-CN" altLang="en-US" sz="2000" b="1" i="0" u="none" strike="noStrike" cap="none" normalizeH="0" baseline="0" dirty="0" smtClean="0">
              <a:ln>
                <a:noFill/>
              </a:ln>
              <a:solidFill>
                <a:schemeClr val="bg1"/>
              </a:solidFill>
              <a:effectLst/>
              <a:latin typeface="Arial" charset="0"/>
              <a:ea typeface="宋体" charset="-122"/>
            </a:rPr>
            <a:t>增强销售</a:t>
          </a:r>
          <a:endParaRPr kumimoji="0" lang="en-US" altLang="en-US" sz="2000" b="1" i="0" u="none" strike="noStrike" cap="none" normalizeH="0" baseline="0" dirty="0">
            <a:ln>
              <a:noFill/>
            </a:ln>
            <a:solidFill>
              <a:schemeClr val="bg1"/>
            </a:solidFill>
            <a:effectLst/>
            <a:latin typeface="Arial" charset="0"/>
            <a:ea typeface="宋体" charset="-122"/>
          </a:endParaRPr>
        </a:p>
      </dgm:t>
    </dgm:pt>
    <dgm:pt modelId="{CE0D7EAC-DF20-4D0A-8F1F-2046D38A7A70}" type="parTrans" cxnId="{24F8D3FA-A864-497E-AA07-CC8FD7F98B84}">
      <dgm:prSet/>
      <dgm:spPr/>
      <dgm:t>
        <a:bodyPr/>
        <a:lstStyle/>
        <a:p>
          <a:endParaRPr lang="en-US" sz="1600"/>
        </a:p>
      </dgm:t>
    </dgm:pt>
    <dgm:pt modelId="{96916CF9-2FC9-4923-B553-37981F6D03FD}" type="sibTrans" cxnId="{24F8D3FA-A864-497E-AA07-CC8FD7F98B84}">
      <dgm:prSet/>
      <dgm:spPr/>
      <dgm:t>
        <a:bodyPr/>
        <a:lstStyle/>
        <a:p>
          <a:endParaRPr lang="en-US" sz="1600"/>
        </a:p>
      </dgm:t>
    </dgm:pt>
    <dgm:pt modelId="{7D81AF67-1D60-4093-830E-109D8900093E}">
      <dgm:prSet custT="1"/>
      <dgm:spPr/>
      <dgm:t>
        <a:bodyPr/>
        <a:lstStyle/>
        <a:p>
          <a:r>
            <a:rPr kumimoji="0" lang="zh-CN" altLang="en-US" sz="2000" b="1" i="0" u="none" strike="noStrike" cap="none" normalizeH="0" baseline="0" dirty="0" smtClean="0">
              <a:ln>
                <a:noFill/>
              </a:ln>
              <a:solidFill>
                <a:schemeClr val="bg1"/>
              </a:solidFill>
              <a:effectLst/>
              <a:latin typeface="Arial" charset="0"/>
              <a:ea typeface="宋体" charset="-122"/>
            </a:rPr>
            <a:t>减少客户流失</a:t>
          </a:r>
          <a:endParaRPr kumimoji="0" lang="en-US" altLang="en-US" sz="2000" b="1" i="0" u="none" strike="noStrike" cap="none" normalizeH="0" baseline="0" dirty="0">
            <a:ln>
              <a:noFill/>
            </a:ln>
            <a:solidFill>
              <a:schemeClr val="bg1"/>
            </a:solidFill>
            <a:effectLst/>
            <a:latin typeface="Arial" charset="0"/>
            <a:ea typeface="宋体" charset="-122"/>
          </a:endParaRPr>
        </a:p>
      </dgm:t>
    </dgm:pt>
    <dgm:pt modelId="{DB5E5E4F-3C5C-43BD-982B-049AE9D68710}" type="parTrans" cxnId="{DA193B65-DF7A-4574-B56F-73A79D298094}">
      <dgm:prSet/>
      <dgm:spPr/>
      <dgm:t>
        <a:bodyPr/>
        <a:lstStyle/>
        <a:p>
          <a:endParaRPr lang="en-US" sz="1600"/>
        </a:p>
      </dgm:t>
    </dgm:pt>
    <dgm:pt modelId="{EC0959CC-2792-4F1F-89B0-6E7E912BAFE0}" type="sibTrans" cxnId="{DA193B65-DF7A-4574-B56F-73A79D298094}">
      <dgm:prSet/>
      <dgm:spPr/>
      <dgm:t>
        <a:bodyPr/>
        <a:lstStyle/>
        <a:p>
          <a:endParaRPr lang="en-US" sz="1600"/>
        </a:p>
      </dgm:t>
    </dgm:pt>
    <dgm:pt modelId="{96A3F4FA-C544-4403-8B26-DDB0E9B5DE92}">
      <dgm:prSet custT="1"/>
      <dgm:spPr/>
      <dgm:t>
        <a:bodyPr/>
        <a:lstStyle/>
        <a:p>
          <a:r>
            <a:rPr kumimoji="0" lang="zh-CN" altLang="en-US" sz="1800" b="0" i="0" u="none" strike="noStrike" cap="none" normalizeH="0" baseline="0" dirty="0" smtClean="0">
              <a:ln>
                <a:noFill/>
              </a:ln>
              <a:solidFill>
                <a:schemeClr val="tx1"/>
              </a:solidFill>
              <a:effectLst/>
              <a:latin typeface="Arial" charset="0"/>
              <a:ea typeface="宋体" charset="-122"/>
            </a:rPr>
            <a:t>确定客户为什么取消账户，并找出客服代表挽回客户的最佳实践</a:t>
          </a:r>
          <a:endParaRPr kumimoji="0" lang="en-US" altLang="en-US" sz="1800" b="0" i="0" u="none" strike="noStrike" cap="none" normalizeH="0" baseline="0" dirty="0">
            <a:ln>
              <a:noFill/>
            </a:ln>
            <a:solidFill>
              <a:schemeClr val="tx1"/>
            </a:solidFill>
            <a:effectLst/>
            <a:latin typeface="Arial" charset="0"/>
            <a:ea typeface="宋体" charset="-122"/>
          </a:endParaRPr>
        </a:p>
      </dgm:t>
    </dgm:pt>
    <dgm:pt modelId="{A7D1C931-D986-4941-BF13-24003A2E8ED1}" type="parTrans" cxnId="{3DFDA618-D8BF-4CF4-B1E9-A8AD02C42107}">
      <dgm:prSet/>
      <dgm:spPr/>
      <dgm:t>
        <a:bodyPr/>
        <a:lstStyle/>
        <a:p>
          <a:endParaRPr lang="en-US" sz="1600"/>
        </a:p>
      </dgm:t>
    </dgm:pt>
    <dgm:pt modelId="{D990C4E9-CC3B-4C8D-B07F-E03728F22DB8}" type="sibTrans" cxnId="{3DFDA618-D8BF-4CF4-B1E9-A8AD02C42107}">
      <dgm:prSet/>
      <dgm:spPr/>
      <dgm:t>
        <a:bodyPr/>
        <a:lstStyle/>
        <a:p>
          <a:endParaRPr lang="en-US" sz="1600"/>
        </a:p>
      </dgm:t>
    </dgm:pt>
    <dgm:pt modelId="{657B93DC-582A-46DA-AFAB-676F146FFFCE}">
      <dgm:prSet custT="1"/>
      <dgm:spPr/>
      <dgm:t>
        <a:bodyPr/>
        <a:lstStyle/>
        <a:p>
          <a:r>
            <a:rPr kumimoji="0" lang="zh-CN" altLang="en-US" sz="2000" b="0" i="0" u="none" strike="noStrike" cap="none" normalizeH="0" baseline="0" dirty="0" smtClean="0">
              <a:ln>
                <a:noFill/>
              </a:ln>
              <a:solidFill>
                <a:schemeClr val="tx1"/>
              </a:solidFill>
              <a:effectLst/>
              <a:latin typeface="Arial" charset="0"/>
              <a:ea typeface="宋体" charset="-122"/>
            </a:rPr>
            <a:t>评估网站和</a:t>
          </a:r>
          <a:r>
            <a:rPr kumimoji="0" lang="en-US" altLang="zh-CN" sz="2000" b="0" i="0" u="none" strike="noStrike" cap="none" normalizeH="0" baseline="0" dirty="0" smtClean="0">
              <a:ln>
                <a:noFill/>
              </a:ln>
              <a:solidFill>
                <a:schemeClr val="tx1"/>
              </a:solidFill>
              <a:effectLst/>
              <a:latin typeface="Arial" charset="0"/>
              <a:ea typeface="宋体" charset="-122"/>
            </a:rPr>
            <a:t>IVR</a:t>
          </a:r>
          <a:r>
            <a:rPr kumimoji="0" lang="zh-CN" altLang="en-US" sz="2000" b="0" i="0" u="none" strike="noStrike" cap="none" normalizeH="0" baseline="0" dirty="0" smtClean="0">
              <a:ln>
                <a:noFill/>
              </a:ln>
              <a:solidFill>
                <a:schemeClr val="tx1"/>
              </a:solidFill>
              <a:effectLst/>
              <a:latin typeface="Arial" charset="0"/>
              <a:ea typeface="宋体" charset="-122"/>
            </a:rPr>
            <a:t>渠道的出发点</a:t>
          </a:r>
          <a:endParaRPr kumimoji="0" lang="en-US" altLang="en-US" sz="2000" b="0" i="0" u="none" strike="noStrike" cap="none" normalizeH="0" baseline="0" dirty="0">
            <a:ln>
              <a:noFill/>
            </a:ln>
            <a:solidFill>
              <a:schemeClr val="tx1"/>
            </a:solidFill>
            <a:effectLst/>
            <a:latin typeface="Arial" charset="0"/>
            <a:ea typeface="宋体" charset="-122"/>
          </a:endParaRPr>
        </a:p>
      </dgm:t>
    </dgm:pt>
    <dgm:pt modelId="{2CD01390-A6D5-4B2D-8862-636CC1EF09F6}" type="parTrans" cxnId="{A5E22B4C-E944-4089-AF62-3030977EBA45}">
      <dgm:prSet/>
      <dgm:spPr/>
      <dgm:t>
        <a:bodyPr/>
        <a:lstStyle/>
        <a:p>
          <a:endParaRPr lang="en-US" sz="1600"/>
        </a:p>
      </dgm:t>
    </dgm:pt>
    <dgm:pt modelId="{82F12A3B-EC90-4D54-AF02-EC047CDA66A4}" type="sibTrans" cxnId="{A5E22B4C-E944-4089-AF62-3030977EBA45}">
      <dgm:prSet/>
      <dgm:spPr/>
      <dgm:t>
        <a:bodyPr/>
        <a:lstStyle/>
        <a:p>
          <a:endParaRPr lang="en-US" sz="1600"/>
        </a:p>
      </dgm:t>
    </dgm:pt>
    <dgm:pt modelId="{DCFEE86A-81E2-47DF-AE27-874D1FC7C168}">
      <dgm:prSet custT="1"/>
      <dgm:spPr/>
      <dgm:t>
        <a:bodyPr/>
        <a:lstStyle/>
        <a:p>
          <a:r>
            <a:rPr kumimoji="0" lang="zh-CN" altLang="en-US" sz="1800" b="0" i="0" u="none" strike="noStrike" cap="none" normalizeH="0" baseline="0" dirty="0" smtClean="0">
              <a:ln>
                <a:noFill/>
              </a:ln>
              <a:solidFill>
                <a:schemeClr val="tx1"/>
              </a:solidFill>
              <a:effectLst/>
              <a:latin typeface="Arial" charset="0"/>
              <a:ea typeface="宋体" charset="-122"/>
            </a:rPr>
            <a:t>主动进行销售尝试；常见的客户异议；最佳销售行为；错失的销售机会</a:t>
          </a:r>
          <a:endParaRPr kumimoji="0" lang="en-US" altLang="en-US" sz="1800" b="0" i="0" u="none" strike="noStrike" cap="none" normalizeH="0" baseline="0" dirty="0">
            <a:ln>
              <a:noFill/>
            </a:ln>
            <a:solidFill>
              <a:schemeClr val="tx1"/>
            </a:solidFill>
            <a:effectLst/>
            <a:latin typeface="Arial" charset="0"/>
            <a:ea typeface="宋体" charset="-122"/>
          </a:endParaRPr>
        </a:p>
      </dgm:t>
    </dgm:pt>
    <dgm:pt modelId="{53F435E9-E42A-48C8-95D5-E3004F761C04}" type="parTrans" cxnId="{AFEA92E8-DB30-4EAE-8964-4A859685C91E}">
      <dgm:prSet/>
      <dgm:spPr/>
      <dgm:t>
        <a:bodyPr/>
        <a:lstStyle/>
        <a:p>
          <a:endParaRPr lang="en-US" sz="1600"/>
        </a:p>
      </dgm:t>
    </dgm:pt>
    <dgm:pt modelId="{5FDEDB7D-6084-4BF7-9F14-72547A2958A9}" type="sibTrans" cxnId="{AFEA92E8-DB30-4EAE-8964-4A859685C91E}">
      <dgm:prSet/>
      <dgm:spPr/>
      <dgm:t>
        <a:bodyPr/>
        <a:lstStyle/>
        <a:p>
          <a:endParaRPr lang="en-US" sz="1600"/>
        </a:p>
      </dgm:t>
    </dgm:pt>
    <dgm:pt modelId="{385118A9-69D1-4404-958C-58E2ACCF3EB5}">
      <dgm:prSet custT="1"/>
      <dgm:spPr/>
      <dgm:t>
        <a:bodyPr/>
        <a:lstStyle/>
        <a:p>
          <a:r>
            <a:rPr kumimoji="0" lang="zh-CN" altLang="en-US" sz="2000" b="1" i="0" u="none" strike="noStrike" cap="none" normalizeH="0" baseline="0" dirty="0" smtClean="0">
              <a:ln>
                <a:noFill/>
              </a:ln>
              <a:solidFill>
                <a:schemeClr val="bg1"/>
              </a:solidFill>
              <a:effectLst/>
              <a:latin typeface="Arial" charset="0"/>
              <a:ea typeface="宋体" charset="-122"/>
            </a:rPr>
            <a:t>改善业务流程</a:t>
          </a:r>
          <a:endParaRPr kumimoji="0" lang="en-US" altLang="en-US" sz="2000" b="1" i="0" u="none" strike="noStrike" cap="none" normalizeH="0" baseline="0" dirty="0" smtClean="0">
            <a:ln>
              <a:noFill/>
            </a:ln>
            <a:solidFill>
              <a:schemeClr val="bg1"/>
            </a:solidFill>
            <a:effectLst/>
            <a:latin typeface="Arial" charset="0"/>
            <a:ea typeface="宋体" charset="-122"/>
          </a:endParaRPr>
        </a:p>
      </dgm:t>
    </dgm:pt>
    <dgm:pt modelId="{7D59A279-93DD-4D19-8380-48F33B4CD22F}" type="parTrans" cxnId="{F6C9CF0D-99BC-41D3-AC60-5018A33F2813}">
      <dgm:prSet/>
      <dgm:spPr/>
      <dgm:t>
        <a:bodyPr/>
        <a:lstStyle/>
        <a:p>
          <a:endParaRPr lang="en-US"/>
        </a:p>
      </dgm:t>
    </dgm:pt>
    <dgm:pt modelId="{106357A6-AE35-49A5-9794-6ABC5E9D93DB}" type="sibTrans" cxnId="{F6C9CF0D-99BC-41D3-AC60-5018A33F2813}">
      <dgm:prSet/>
      <dgm:spPr/>
      <dgm:t>
        <a:bodyPr/>
        <a:lstStyle/>
        <a:p>
          <a:endParaRPr lang="en-US"/>
        </a:p>
      </dgm:t>
    </dgm:pt>
    <dgm:pt modelId="{0F447827-7F2E-4CCA-9EA9-66B3CF2452B0}">
      <dgm:prSet custT="1"/>
      <dgm:spPr/>
      <dgm:t>
        <a:bodyPr/>
        <a:lstStyle/>
        <a:p>
          <a:r>
            <a:rPr kumimoji="0" lang="zh-CN" altLang="en-US" sz="2000" b="1" i="0" u="none" strike="noStrike" cap="none" normalizeH="0" baseline="0" dirty="0" smtClean="0">
              <a:ln>
                <a:noFill/>
              </a:ln>
              <a:solidFill>
                <a:schemeClr val="bg1"/>
              </a:solidFill>
              <a:effectLst/>
              <a:latin typeface="Arial" charset="0"/>
              <a:ea typeface="宋体" charset="-122"/>
            </a:rPr>
            <a:t>提高质检的有效性</a:t>
          </a:r>
          <a:endParaRPr kumimoji="0" lang="en-US" altLang="en-US" sz="2000" b="1" i="0" u="none" strike="noStrike" cap="none" normalizeH="0" baseline="0" dirty="0">
            <a:ln>
              <a:noFill/>
            </a:ln>
            <a:solidFill>
              <a:schemeClr val="bg1"/>
            </a:solidFill>
            <a:effectLst/>
            <a:latin typeface="Arial" charset="0"/>
            <a:ea typeface="宋体" charset="-122"/>
          </a:endParaRPr>
        </a:p>
      </dgm:t>
    </dgm:pt>
    <dgm:pt modelId="{C16C04B7-A6DA-4137-B40A-BD8BC3AB993C}" type="parTrans" cxnId="{6F72EFEA-719B-4C65-8F77-7A638004F3B0}">
      <dgm:prSet/>
      <dgm:spPr/>
      <dgm:t>
        <a:bodyPr/>
        <a:lstStyle/>
        <a:p>
          <a:endParaRPr lang="en-US"/>
        </a:p>
      </dgm:t>
    </dgm:pt>
    <dgm:pt modelId="{D94545EA-9600-4198-B281-C92F49C23F62}" type="sibTrans" cxnId="{6F72EFEA-719B-4C65-8F77-7A638004F3B0}">
      <dgm:prSet/>
      <dgm:spPr/>
      <dgm:t>
        <a:bodyPr/>
        <a:lstStyle/>
        <a:p>
          <a:endParaRPr lang="en-US"/>
        </a:p>
      </dgm:t>
    </dgm:pt>
    <dgm:pt modelId="{D5EEE43C-933D-4499-AD38-C7BA8B51328D}">
      <dgm:prSet custT="1"/>
      <dgm:spPr/>
      <dgm:t>
        <a:bodyPr/>
        <a:lstStyle/>
        <a:p>
          <a:r>
            <a:rPr kumimoji="0" lang="zh-CN" altLang="en-US" sz="1800" b="0" i="0" u="none" strike="noStrike" cap="none" normalizeH="0" baseline="0" dirty="0" smtClean="0">
              <a:ln>
                <a:noFill/>
              </a:ln>
              <a:solidFill>
                <a:schemeClr val="tx1"/>
              </a:solidFill>
              <a:effectLst/>
              <a:latin typeface="Arial" charset="0"/>
              <a:ea typeface="宋体" charset="-122"/>
            </a:rPr>
            <a:t>找出一段时间内“最为关键”的通话</a:t>
          </a:r>
          <a:endParaRPr kumimoji="0" lang="en-US" altLang="en-US" sz="1800" b="0" i="0" u="none" strike="noStrike" cap="none" normalizeH="0" baseline="0" dirty="0">
            <a:ln>
              <a:noFill/>
            </a:ln>
            <a:solidFill>
              <a:schemeClr val="tx1"/>
            </a:solidFill>
            <a:effectLst/>
            <a:latin typeface="Arial" charset="0"/>
            <a:ea typeface="宋体" charset="-122"/>
          </a:endParaRPr>
        </a:p>
      </dgm:t>
    </dgm:pt>
    <dgm:pt modelId="{0347119C-29A5-4203-9303-296F537A9CB1}" type="parTrans" cxnId="{603D2369-E005-4CF8-87A5-AD5E5CC2F664}">
      <dgm:prSet/>
      <dgm:spPr/>
      <dgm:t>
        <a:bodyPr/>
        <a:lstStyle/>
        <a:p>
          <a:endParaRPr lang="en-US"/>
        </a:p>
      </dgm:t>
    </dgm:pt>
    <dgm:pt modelId="{275783FA-98B8-48F7-90F5-57207DC51EB8}" type="sibTrans" cxnId="{603D2369-E005-4CF8-87A5-AD5E5CC2F664}">
      <dgm:prSet/>
      <dgm:spPr/>
      <dgm:t>
        <a:bodyPr/>
        <a:lstStyle/>
        <a:p>
          <a:endParaRPr lang="en-US"/>
        </a:p>
      </dgm:t>
    </dgm:pt>
    <dgm:pt modelId="{10FCCF2B-D088-4799-888A-5A76E3A71DDC}">
      <dgm:prSet custT="1"/>
      <dgm:spPr/>
      <dgm:t>
        <a:bodyPr/>
        <a:lstStyle/>
        <a:p>
          <a:r>
            <a:rPr kumimoji="0" lang="zh-CN" altLang="en-US" sz="1800" b="0" i="0" u="none" strike="noStrike" cap="none" normalizeH="0" baseline="0" dirty="0" smtClean="0">
              <a:ln>
                <a:noFill/>
              </a:ln>
              <a:solidFill>
                <a:schemeClr val="tx1"/>
              </a:solidFill>
              <a:effectLst/>
              <a:latin typeface="Arial" charset="0"/>
              <a:ea typeface="宋体" charset="-122"/>
            </a:rPr>
            <a:t>利用客户互动过程，找到流程中的低效率环节</a:t>
          </a:r>
          <a:endParaRPr kumimoji="0" lang="en-US" altLang="en-US" sz="1800" b="0" i="0" u="none" strike="noStrike" cap="none" normalizeH="0" baseline="0" dirty="0">
            <a:ln>
              <a:noFill/>
            </a:ln>
            <a:solidFill>
              <a:schemeClr val="tx1"/>
            </a:solidFill>
            <a:effectLst/>
            <a:latin typeface="Arial" charset="0"/>
            <a:ea typeface="宋体" charset="-122"/>
          </a:endParaRPr>
        </a:p>
      </dgm:t>
    </dgm:pt>
    <dgm:pt modelId="{55C2A59F-227F-43E8-834B-F9EA355DFD2A}" type="parTrans" cxnId="{487E1D21-7E90-4F15-9A52-7EC3AF50E97D}">
      <dgm:prSet/>
      <dgm:spPr/>
      <dgm:t>
        <a:bodyPr/>
        <a:lstStyle/>
        <a:p>
          <a:endParaRPr lang="en-US"/>
        </a:p>
      </dgm:t>
    </dgm:pt>
    <dgm:pt modelId="{38F5C612-EEEE-4C95-998A-FCAB87E853FD}" type="sibTrans" cxnId="{487E1D21-7E90-4F15-9A52-7EC3AF50E97D}">
      <dgm:prSet/>
      <dgm:spPr/>
      <dgm:t>
        <a:bodyPr/>
        <a:lstStyle/>
        <a:p>
          <a:endParaRPr lang="en-US"/>
        </a:p>
      </dgm:t>
    </dgm:pt>
    <dgm:pt modelId="{34C8A7A8-0CFF-41E0-808B-2F9E56E5D5B0}" type="pres">
      <dgm:prSet presAssocID="{AB0BD8FC-3896-41BD-892F-3B2E4EACF77A}" presName="Name0" presStyleCnt="0">
        <dgm:presLayoutVars>
          <dgm:dir/>
          <dgm:animLvl val="lvl"/>
          <dgm:resizeHandles val="exact"/>
        </dgm:presLayoutVars>
      </dgm:prSet>
      <dgm:spPr/>
      <dgm:t>
        <a:bodyPr/>
        <a:lstStyle/>
        <a:p>
          <a:endParaRPr lang="en-US"/>
        </a:p>
      </dgm:t>
    </dgm:pt>
    <dgm:pt modelId="{D44C8FA3-C52A-49AB-BCD0-5672B0D0874A}" type="pres">
      <dgm:prSet presAssocID="{4639F730-1D18-42A3-A21C-A34FD8597013}" presName="linNode" presStyleCnt="0"/>
      <dgm:spPr/>
    </dgm:pt>
    <dgm:pt modelId="{951C6FD4-9419-46C6-84FC-4F2A8FDBD9CF}" type="pres">
      <dgm:prSet presAssocID="{4639F730-1D18-42A3-A21C-A34FD8597013}" presName="parentText" presStyleLbl="node1" presStyleIdx="0" presStyleCnt="8" custScaleX="155181">
        <dgm:presLayoutVars>
          <dgm:chMax val="1"/>
          <dgm:bulletEnabled val="1"/>
        </dgm:presLayoutVars>
      </dgm:prSet>
      <dgm:spPr/>
      <dgm:t>
        <a:bodyPr/>
        <a:lstStyle/>
        <a:p>
          <a:endParaRPr lang="en-US"/>
        </a:p>
      </dgm:t>
    </dgm:pt>
    <dgm:pt modelId="{A38F3E46-3EDB-48BF-9D67-A8AD48D74B39}" type="pres">
      <dgm:prSet presAssocID="{4639F730-1D18-42A3-A21C-A34FD8597013}" presName="descendantText" presStyleLbl="alignAccFollowNode1" presStyleIdx="0" presStyleCnt="8">
        <dgm:presLayoutVars>
          <dgm:bulletEnabled val="1"/>
        </dgm:presLayoutVars>
      </dgm:prSet>
      <dgm:spPr/>
      <dgm:t>
        <a:bodyPr/>
        <a:lstStyle/>
        <a:p>
          <a:endParaRPr lang="en-US"/>
        </a:p>
      </dgm:t>
    </dgm:pt>
    <dgm:pt modelId="{D2729218-4A8A-49B6-AA6D-BB001E5244CB}" type="pres">
      <dgm:prSet presAssocID="{C14FDD51-AC04-4A15-8010-A7310B734F77}" presName="sp" presStyleCnt="0"/>
      <dgm:spPr/>
    </dgm:pt>
    <dgm:pt modelId="{76FF8BE9-21AB-4F6D-A8A2-660DE22160BE}" type="pres">
      <dgm:prSet presAssocID="{D85E4D92-58B2-4D07-8ED5-BE68904B4D26}" presName="linNode" presStyleCnt="0"/>
      <dgm:spPr/>
    </dgm:pt>
    <dgm:pt modelId="{E250BF39-35DF-4349-A68C-BBE480DC44FE}" type="pres">
      <dgm:prSet presAssocID="{D85E4D92-58B2-4D07-8ED5-BE68904B4D26}" presName="parentText" presStyleLbl="node1" presStyleIdx="1" presStyleCnt="8" custScaleX="155181">
        <dgm:presLayoutVars>
          <dgm:chMax val="1"/>
          <dgm:bulletEnabled val="1"/>
        </dgm:presLayoutVars>
      </dgm:prSet>
      <dgm:spPr/>
      <dgm:t>
        <a:bodyPr/>
        <a:lstStyle/>
        <a:p>
          <a:endParaRPr lang="en-US"/>
        </a:p>
      </dgm:t>
    </dgm:pt>
    <dgm:pt modelId="{4087467C-89B9-4A1A-969F-5945B0FD3D24}" type="pres">
      <dgm:prSet presAssocID="{D85E4D92-58B2-4D07-8ED5-BE68904B4D26}" presName="descendantText" presStyleLbl="alignAccFollowNode1" presStyleIdx="1" presStyleCnt="8">
        <dgm:presLayoutVars>
          <dgm:bulletEnabled val="1"/>
        </dgm:presLayoutVars>
      </dgm:prSet>
      <dgm:spPr/>
      <dgm:t>
        <a:bodyPr/>
        <a:lstStyle/>
        <a:p>
          <a:endParaRPr lang="en-US"/>
        </a:p>
      </dgm:t>
    </dgm:pt>
    <dgm:pt modelId="{2AA4C8FD-3A66-45DA-B80B-F3BD2B6E73FE}" type="pres">
      <dgm:prSet presAssocID="{EFB43C6A-5AF8-49EC-BE77-6E36EB54EBA9}" presName="sp" presStyleCnt="0"/>
      <dgm:spPr/>
    </dgm:pt>
    <dgm:pt modelId="{C7C27745-E1F7-4E54-8E78-29D625D3897A}" type="pres">
      <dgm:prSet presAssocID="{EA51F0E6-8E21-4986-8517-05C04E2E510A}" presName="linNode" presStyleCnt="0"/>
      <dgm:spPr/>
    </dgm:pt>
    <dgm:pt modelId="{4672C0EB-8629-4230-AC86-2970F2452338}" type="pres">
      <dgm:prSet presAssocID="{EA51F0E6-8E21-4986-8517-05C04E2E510A}" presName="parentText" presStyleLbl="node1" presStyleIdx="2" presStyleCnt="8" custScaleX="155181">
        <dgm:presLayoutVars>
          <dgm:chMax val="1"/>
          <dgm:bulletEnabled val="1"/>
        </dgm:presLayoutVars>
      </dgm:prSet>
      <dgm:spPr/>
      <dgm:t>
        <a:bodyPr/>
        <a:lstStyle/>
        <a:p>
          <a:endParaRPr lang="en-US"/>
        </a:p>
      </dgm:t>
    </dgm:pt>
    <dgm:pt modelId="{A07ADD96-31A2-49EF-8002-F29F65E6E182}" type="pres">
      <dgm:prSet presAssocID="{EA51F0E6-8E21-4986-8517-05C04E2E510A}" presName="descendantText" presStyleLbl="alignAccFollowNode1" presStyleIdx="2" presStyleCnt="8">
        <dgm:presLayoutVars>
          <dgm:bulletEnabled val="1"/>
        </dgm:presLayoutVars>
      </dgm:prSet>
      <dgm:spPr/>
      <dgm:t>
        <a:bodyPr/>
        <a:lstStyle/>
        <a:p>
          <a:endParaRPr lang="en-US"/>
        </a:p>
      </dgm:t>
    </dgm:pt>
    <dgm:pt modelId="{AE9DAE07-4F52-434F-A3B4-BE11EA620D33}" type="pres">
      <dgm:prSet presAssocID="{597A630D-E6BC-4054-8600-4C3308A6ADBC}" presName="sp" presStyleCnt="0"/>
      <dgm:spPr/>
    </dgm:pt>
    <dgm:pt modelId="{18B6A75F-2DBF-42ED-95F7-688B2EF11929}" type="pres">
      <dgm:prSet presAssocID="{3741B41F-E7CA-4A29-A1BF-7BA9005D894A}" presName="linNode" presStyleCnt="0"/>
      <dgm:spPr/>
    </dgm:pt>
    <dgm:pt modelId="{A1B033B4-0B83-4FF5-B86D-3A34F4D96405}" type="pres">
      <dgm:prSet presAssocID="{3741B41F-E7CA-4A29-A1BF-7BA9005D894A}" presName="parentText" presStyleLbl="node1" presStyleIdx="3" presStyleCnt="8" custScaleX="155181">
        <dgm:presLayoutVars>
          <dgm:chMax val="1"/>
          <dgm:bulletEnabled val="1"/>
        </dgm:presLayoutVars>
      </dgm:prSet>
      <dgm:spPr/>
      <dgm:t>
        <a:bodyPr/>
        <a:lstStyle/>
        <a:p>
          <a:endParaRPr lang="en-US"/>
        </a:p>
      </dgm:t>
    </dgm:pt>
    <dgm:pt modelId="{7AEA01EE-EAA2-4879-B615-007D10C7B59F}" type="pres">
      <dgm:prSet presAssocID="{3741B41F-E7CA-4A29-A1BF-7BA9005D894A}" presName="descendantText" presStyleLbl="alignAccFollowNode1" presStyleIdx="3" presStyleCnt="8">
        <dgm:presLayoutVars>
          <dgm:bulletEnabled val="1"/>
        </dgm:presLayoutVars>
      </dgm:prSet>
      <dgm:spPr/>
      <dgm:t>
        <a:bodyPr/>
        <a:lstStyle/>
        <a:p>
          <a:endParaRPr lang="en-US"/>
        </a:p>
      </dgm:t>
    </dgm:pt>
    <dgm:pt modelId="{2ADEBAF8-FAF9-4CD6-8644-C9CD7105BE21}" type="pres">
      <dgm:prSet presAssocID="{761D5AB6-AE4B-4F12-B769-3D102209BFB2}" presName="sp" presStyleCnt="0"/>
      <dgm:spPr/>
    </dgm:pt>
    <dgm:pt modelId="{F5105CA6-F7F6-4DD9-8701-081E78A79CFF}" type="pres">
      <dgm:prSet presAssocID="{EC420DC1-4108-4B70-AB43-FA1CECFB8756}" presName="linNode" presStyleCnt="0"/>
      <dgm:spPr/>
    </dgm:pt>
    <dgm:pt modelId="{FF9A61D1-61CD-41EB-850F-5A990EBED6BF}" type="pres">
      <dgm:prSet presAssocID="{EC420DC1-4108-4B70-AB43-FA1CECFB8756}" presName="parentText" presStyleLbl="node1" presStyleIdx="4" presStyleCnt="8" custScaleX="155181">
        <dgm:presLayoutVars>
          <dgm:chMax val="1"/>
          <dgm:bulletEnabled val="1"/>
        </dgm:presLayoutVars>
      </dgm:prSet>
      <dgm:spPr/>
      <dgm:t>
        <a:bodyPr/>
        <a:lstStyle/>
        <a:p>
          <a:endParaRPr lang="en-US"/>
        </a:p>
      </dgm:t>
    </dgm:pt>
    <dgm:pt modelId="{117A4CF0-2A65-422D-8019-F92BEB4CAECB}" type="pres">
      <dgm:prSet presAssocID="{EC420DC1-4108-4B70-AB43-FA1CECFB8756}" presName="descendantText" presStyleLbl="alignAccFollowNode1" presStyleIdx="4" presStyleCnt="8">
        <dgm:presLayoutVars>
          <dgm:bulletEnabled val="1"/>
        </dgm:presLayoutVars>
      </dgm:prSet>
      <dgm:spPr/>
      <dgm:t>
        <a:bodyPr/>
        <a:lstStyle/>
        <a:p>
          <a:endParaRPr lang="en-US"/>
        </a:p>
      </dgm:t>
    </dgm:pt>
    <dgm:pt modelId="{9CAAE28D-FD27-4C2F-B47E-2ED2A8A44833}" type="pres">
      <dgm:prSet presAssocID="{96916CF9-2FC9-4923-B553-37981F6D03FD}" presName="sp" presStyleCnt="0"/>
      <dgm:spPr/>
    </dgm:pt>
    <dgm:pt modelId="{83BD3055-16B3-4952-9705-512AC6F7107F}" type="pres">
      <dgm:prSet presAssocID="{7D81AF67-1D60-4093-830E-109D8900093E}" presName="linNode" presStyleCnt="0"/>
      <dgm:spPr/>
    </dgm:pt>
    <dgm:pt modelId="{79A6B2A1-7DC1-4282-A3EA-EB14C7DBD940}" type="pres">
      <dgm:prSet presAssocID="{7D81AF67-1D60-4093-830E-109D8900093E}" presName="parentText" presStyleLbl="node1" presStyleIdx="5" presStyleCnt="8" custScaleX="155181">
        <dgm:presLayoutVars>
          <dgm:chMax val="1"/>
          <dgm:bulletEnabled val="1"/>
        </dgm:presLayoutVars>
      </dgm:prSet>
      <dgm:spPr/>
      <dgm:t>
        <a:bodyPr/>
        <a:lstStyle/>
        <a:p>
          <a:endParaRPr lang="en-US"/>
        </a:p>
      </dgm:t>
    </dgm:pt>
    <dgm:pt modelId="{09BAB5D0-1DA3-4B0C-8E8A-D5E5333D65F8}" type="pres">
      <dgm:prSet presAssocID="{7D81AF67-1D60-4093-830E-109D8900093E}" presName="descendantText" presStyleLbl="alignAccFollowNode1" presStyleIdx="5" presStyleCnt="8">
        <dgm:presLayoutVars>
          <dgm:bulletEnabled val="1"/>
        </dgm:presLayoutVars>
      </dgm:prSet>
      <dgm:spPr/>
      <dgm:t>
        <a:bodyPr/>
        <a:lstStyle/>
        <a:p>
          <a:endParaRPr lang="en-US"/>
        </a:p>
      </dgm:t>
    </dgm:pt>
    <dgm:pt modelId="{85424D14-424F-40D9-B835-0AA62D8FD550}" type="pres">
      <dgm:prSet presAssocID="{EC0959CC-2792-4F1F-89B0-6E7E912BAFE0}" presName="sp" presStyleCnt="0"/>
      <dgm:spPr/>
    </dgm:pt>
    <dgm:pt modelId="{35B22787-9A5A-4361-9816-C137D327C38F}" type="pres">
      <dgm:prSet presAssocID="{385118A9-69D1-4404-958C-58E2ACCF3EB5}" presName="linNode" presStyleCnt="0"/>
      <dgm:spPr/>
    </dgm:pt>
    <dgm:pt modelId="{75FE2F0B-9F0F-4E28-BB1C-A2E9FD9A54C5}" type="pres">
      <dgm:prSet presAssocID="{385118A9-69D1-4404-958C-58E2ACCF3EB5}" presName="parentText" presStyleLbl="node1" presStyleIdx="6" presStyleCnt="8" custScaleX="155181">
        <dgm:presLayoutVars>
          <dgm:chMax val="1"/>
          <dgm:bulletEnabled val="1"/>
        </dgm:presLayoutVars>
      </dgm:prSet>
      <dgm:spPr/>
      <dgm:t>
        <a:bodyPr/>
        <a:lstStyle/>
        <a:p>
          <a:endParaRPr lang="en-US"/>
        </a:p>
      </dgm:t>
    </dgm:pt>
    <dgm:pt modelId="{0B18A5D9-DC0A-477B-BF0E-E3E709287302}" type="pres">
      <dgm:prSet presAssocID="{385118A9-69D1-4404-958C-58E2ACCF3EB5}" presName="descendantText" presStyleLbl="alignAccFollowNode1" presStyleIdx="6" presStyleCnt="8">
        <dgm:presLayoutVars>
          <dgm:bulletEnabled val="1"/>
        </dgm:presLayoutVars>
      </dgm:prSet>
      <dgm:spPr/>
      <dgm:t>
        <a:bodyPr/>
        <a:lstStyle/>
        <a:p>
          <a:endParaRPr lang="en-US"/>
        </a:p>
      </dgm:t>
    </dgm:pt>
    <dgm:pt modelId="{C3FD0381-E38F-4F21-873B-6D6D86C96143}" type="pres">
      <dgm:prSet presAssocID="{106357A6-AE35-49A5-9794-6ABC5E9D93DB}" presName="sp" presStyleCnt="0"/>
      <dgm:spPr/>
    </dgm:pt>
    <dgm:pt modelId="{36CAE90C-771D-4CB4-BBC5-FD6A800B1AA9}" type="pres">
      <dgm:prSet presAssocID="{0F447827-7F2E-4CCA-9EA9-66B3CF2452B0}" presName="linNode" presStyleCnt="0"/>
      <dgm:spPr/>
    </dgm:pt>
    <dgm:pt modelId="{4DA3D0E6-E444-4528-BF54-650DC9671615}" type="pres">
      <dgm:prSet presAssocID="{0F447827-7F2E-4CCA-9EA9-66B3CF2452B0}" presName="parentText" presStyleLbl="node1" presStyleIdx="7" presStyleCnt="8" custScaleX="155181">
        <dgm:presLayoutVars>
          <dgm:chMax val="1"/>
          <dgm:bulletEnabled val="1"/>
        </dgm:presLayoutVars>
      </dgm:prSet>
      <dgm:spPr/>
      <dgm:t>
        <a:bodyPr/>
        <a:lstStyle/>
        <a:p>
          <a:endParaRPr lang="en-US"/>
        </a:p>
      </dgm:t>
    </dgm:pt>
    <dgm:pt modelId="{031EEA25-EC0D-4D73-815A-042154FAECE8}" type="pres">
      <dgm:prSet presAssocID="{0F447827-7F2E-4CCA-9EA9-66B3CF2452B0}" presName="descendantText" presStyleLbl="alignAccFollowNode1" presStyleIdx="7" presStyleCnt="8">
        <dgm:presLayoutVars>
          <dgm:bulletEnabled val="1"/>
        </dgm:presLayoutVars>
      </dgm:prSet>
      <dgm:spPr/>
      <dgm:t>
        <a:bodyPr/>
        <a:lstStyle/>
        <a:p>
          <a:endParaRPr lang="en-US"/>
        </a:p>
      </dgm:t>
    </dgm:pt>
  </dgm:ptLst>
  <dgm:cxnLst>
    <dgm:cxn modelId="{F6C9CF0D-99BC-41D3-AC60-5018A33F2813}" srcId="{AB0BD8FC-3896-41BD-892F-3B2E4EACF77A}" destId="{385118A9-69D1-4404-958C-58E2ACCF3EB5}" srcOrd="6" destOrd="0" parTransId="{7D59A279-93DD-4D19-8380-48F33B4CD22F}" sibTransId="{106357A6-AE35-49A5-9794-6ABC5E9D93DB}"/>
    <dgm:cxn modelId="{A830A539-5993-4815-B4E5-B14026EF3EFD}" srcId="{AB0BD8FC-3896-41BD-892F-3B2E4EACF77A}" destId="{4639F730-1D18-42A3-A21C-A34FD8597013}" srcOrd="0" destOrd="0" parTransId="{15DC14E7-0097-4CCF-9F42-78D2D9F65799}" sibTransId="{C14FDD51-AC04-4A15-8010-A7310B734F77}"/>
    <dgm:cxn modelId="{7875AC88-9907-477C-A73B-DBE944125CA2}" srcId="{4639F730-1D18-42A3-A21C-A34FD8597013}" destId="{646E897A-0E32-4D7D-976C-5802A8AFBFF2}" srcOrd="0" destOrd="0" parTransId="{63518944-3A24-4780-BEC0-0AB362574304}" sibTransId="{8AB98626-C8EE-4F1D-BBCF-FD8FAEA00B05}"/>
    <dgm:cxn modelId="{1C4FDD8F-B076-4B19-BBEF-3767F34437BA}" type="presOf" srcId="{EC420DC1-4108-4B70-AB43-FA1CECFB8756}" destId="{FF9A61D1-61CD-41EB-850F-5A990EBED6BF}" srcOrd="0" destOrd="0" presId="urn:microsoft.com/office/officeart/2005/8/layout/vList5"/>
    <dgm:cxn modelId="{7A9B43A4-0115-4D89-87FE-123EB6EC946B}" type="presOf" srcId="{385118A9-69D1-4404-958C-58E2ACCF3EB5}" destId="{75FE2F0B-9F0F-4E28-BB1C-A2E9FD9A54C5}" srcOrd="0" destOrd="0" presId="urn:microsoft.com/office/officeart/2005/8/layout/vList5"/>
    <dgm:cxn modelId="{BA77D3EF-2937-4695-A9E0-168644142ED9}" srcId="{AB0BD8FC-3896-41BD-892F-3B2E4EACF77A}" destId="{EA51F0E6-8E21-4986-8517-05C04E2E510A}" srcOrd="2" destOrd="0" parTransId="{D3FF9F8A-7C9A-400E-83A8-9C3D08F550EE}" sibTransId="{597A630D-E6BC-4054-8600-4C3308A6ADBC}"/>
    <dgm:cxn modelId="{32B90D73-B900-4EDC-AB80-85EE3C5FA16D}" srcId="{AB0BD8FC-3896-41BD-892F-3B2E4EACF77A}" destId="{D85E4D92-58B2-4D07-8ED5-BE68904B4D26}" srcOrd="1" destOrd="0" parTransId="{5BBFB721-91F5-45AD-BE31-56D258B0C728}" sibTransId="{EFB43C6A-5AF8-49EC-BE77-6E36EB54EBA9}"/>
    <dgm:cxn modelId="{487E1D21-7E90-4F15-9A52-7EC3AF50E97D}" srcId="{385118A9-69D1-4404-958C-58E2ACCF3EB5}" destId="{10FCCF2B-D088-4799-888A-5A76E3A71DDC}" srcOrd="0" destOrd="0" parTransId="{55C2A59F-227F-43E8-834B-F9EA355DFD2A}" sibTransId="{38F5C612-EEEE-4C95-998A-FCAB87E853FD}"/>
    <dgm:cxn modelId="{258C9581-E968-40A1-B96A-7BB8CAF314B0}" type="presOf" srcId="{EA51F0E6-8E21-4986-8517-05C04E2E510A}" destId="{4672C0EB-8629-4230-AC86-2970F2452338}" srcOrd="0" destOrd="0" presId="urn:microsoft.com/office/officeart/2005/8/layout/vList5"/>
    <dgm:cxn modelId="{24F8D3FA-A864-497E-AA07-CC8FD7F98B84}" srcId="{AB0BD8FC-3896-41BD-892F-3B2E4EACF77A}" destId="{EC420DC1-4108-4B70-AB43-FA1CECFB8756}" srcOrd="4" destOrd="0" parTransId="{CE0D7EAC-DF20-4D0A-8F1F-2046D38A7A70}" sibTransId="{96916CF9-2FC9-4923-B553-37981F6D03FD}"/>
    <dgm:cxn modelId="{DA193B65-DF7A-4574-B56F-73A79D298094}" srcId="{AB0BD8FC-3896-41BD-892F-3B2E4EACF77A}" destId="{7D81AF67-1D60-4093-830E-109D8900093E}" srcOrd="5" destOrd="0" parTransId="{DB5E5E4F-3C5C-43BD-982B-049AE9D68710}" sibTransId="{EC0959CC-2792-4F1F-89B0-6E7E912BAFE0}"/>
    <dgm:cxn modelId="{7A843C7A-7B5B-401D-8A71-B6C8EEB39B9F}" type="presOf" srcId="{657B93DC-582A-46DA-AFAB-676F146FFFCE}" destId="{7AEA01EE-EAA2-4879-B615-007D10C7B59F}" srcOrd="0" destOrd="0" presId="urn:microsoft.com/office/officeart/2005/8/layout/vList5"/>
    <dgm:cxn modelId="{8954E0E4-93EC-4AF2-A708-D6CAA7354944}" type="presOf" srcId="{4639F730-1D18-42A3-A21C-A34FD8597013}" destId="{951C6FD4-9419-46C6-84FC-4F2A8FDBD9CF}" srcOrd="0" destOrd="0" presId="urn:microsoft.com/office/officeart/2005/8/layout/vList5"/>
    <dgm:cxn modelId="{3DFDA618-D8BF-4CF4-B1E9-A8AD02C42107}" srcId="{7D81AF67-1D60-4093-830E-109D8900093E}" destId="{96A3F4FA-C544-4403-8B26-DDB0E9B5DE92}" srcOrd="0" destOrd="0" parTransId="{A7D1C931-D986-4941-BF13-24003A2E8ED1}" sibTransId="{D990C4E9-CC3B-4C8D-B07F-E03728F22DB8}"/>
    <dgm:cxn modelId="{34EE6224-7365-4AB0-97E0-A80B23BC03F3}" type="presOf" srcId="{10FCCF2B-D088-4799-888A-5A76E3A71DDC}" destId="{0B18A5D9-DC0A-477B-BF0E-E3E709287302}" srcOrd="0" destOrd="0" presId="urn:microsoft.com/office/officeart/2005/8/layout/vList5"/>
    <dgm:cxn modelId="{11027A70-D659-4765-B699-E0A53A4E7EBC}" type="presOf" srcId="{DBD16BBC-0E2F-4A2B-A45F-87D7FB62B451}" destId="{4087467C-89B9-4A1A-969F-5945B0FD3D24}" srcOrd="0" destOrd="0" presId="urn:microsoft.com/office/officeart/2005/8/layout/vList5"/>
    <dgm:cxn modelId="{A5E22B4C-E944-4089-AF62-3030977EBA45}" srcId="{3741B41F-E7CA-4A29-A1BF-7BA9005D894A}" destId="{657B93DC-582A-46DA-AFAB-676F146FFFCE}" srcOrd="0" destOrd="0" parTransId="{2CD01390-A6D5-4B2D-8862-636CC1EF09F6}" sibTransId="{82F12A3B-EC90-4D54-AF02-EC047CDA66A4}"/>
    <dgm:cxn modelId="{AD0FC866-BC79-4E4E-9401-DD765228F128}" srcId="{AB0BD8FC-3896-41BD-892F-3B2E4EACF77A}" destId="{3741B41F-E7CA-4A29-A1BF-7BA9005D894A}" srcOrd="3" destOrd="0" parTransId="{915B09A3-FC95-48CC-85F3-7030013910C4}" sibTransId="{761D5AB6-AE4B-4F12-B769-3D102209BFB2}"/>
    <dgm:cxn modelId="{6F72EFEA-719B-4C65-8F77-7A638004F3B0}" srcId="{AB0BD8FC-3896-41BD-892F-3B2E4EACF77A}" destId="{0F447827-7F2E-4CCA-9EA9-66B3CF2452B0}" srcOrd="7" destOrd="0" parTransId="{C16C04B7-A6DA-4137-B40A-BD8BC3AB993C}" sibTransId="{D94545EA-9600-4198-B281-C92F49C23F62}"/>
    <dgm:cxn modelId="{AFEA92E8-DB30-4EAE-8964-4A859685C91E}" srcId="{EC420DC1-4108-4B70-AB43-FA1CECFB8756}" destId="{DCFEE86A-81E2-47DF-AE27-874D1FC7C168}" srcOrd="0" destOrd="0" parTransId="{53F435E9-E42A-48C8-95D5-E3004F761C04}" sibTransId="{5FDEDB7D-6084-4BF7-9F14-72547A2958A9}"/>
    <dgm:cxn modelId="{345F9390-7CFA-44F8-8C4F-75E514EBBEBF}" type="presOf" srcId="{DCFEE86A-81E2-47DF-AE27-874D1FC7C168}" destId="{117A4CF0-2A65-422D-8019-F92BEB4CAECB}" srcOrd="0" destOrd="0" presId="urn:microsoft.com/office/officeart/2005/8/layout/vList5"/>
    <dgm:cxn modelId="{06B47984-D68B-437D-89CF-649666344FEA}" type="presOf" srcId="{D85E4D92-58B2-4D07-8ED5-BE68904B4D26}" destId="{E250BF39-35DF-4349-A68C-BBE480DC44FE}" srcOrd="0" destOrd="0" presId="urn:microsoft.com/office/officeart/2005/8/layout/vList5"/>
    <dgm:cxn modelId="{603D2369-E005-4CF8-87A5-AD5E5CC2F664}" srcId="{0F447827-7F2E-4CCA-9EA9-66B3CF2452B0}" destId="{D5EEE43C-933D-4499-AD38-C7BA8B51328D}" srcOrd="0" destOrd="0" parTransId="{0347119C-29A5-4203-9303-296F537A9CB1}" sibTransId="{275783FA-98B8-48F7-90F5-57207DC51EB8}"/>
    <dgm:cxn modelId="{2CBD8B2A-189E-4AFB-94C8-12D94E2E2C08}" srcId="{D85E4D92-58B2-4D07-8ED5-BE68904B4D26}" destId="{DBD16BBC-0E2F-4A2B-A45F-87D7FB62B451}" srcOrd="0" destOrd="0" parTransId="{DA246A78-8608-4CF8-9E22-A98477F5D777}" sibTransId="{0391DC14-2E0C-47F0-816C-FFF39082D1A4}"/>
    <dgm:cxn modelId="{29A0877E-A133-418F-9786-1847A60EFDC6}" type="presOf" srcId="{646E897A-0E32-4D7D-976C-5802A8AFBFF2}" destId="{A38F3E46-3EDB-48BF-9D67-A8AD48D74B39}" srcOrd="0" destOrd="0" presId="urn:microsoft.com/office/officeart/2005/8/layout/vList5"/>
    <dgm:cxn modelId="{8437205A-9D74-4FD6-BF3E-15B59982BC7E}" type="presOf" srcId="{0F447827-7F2E-4CCA-9EA9-66B3CF2452B0}" destId="{4DA3D0E6-E444-4528-BF54-650DC9671615}" srcOrd="0" destOrd="0" presId="urn:microsoft.com/office/officeart/2005/8/layout/vList5"/>
    <dgm:cxn modelId="{DAE50A8F-2FB6-4FA6-BEA7-3598F86C48EC}" srcId="{EA51F0E6-8E21-4986-8517-05C04E2E510A}" destId="{F9F80C05-EB57-403C-B9EB-7675BFD038B9}" srcOrd="0" destOrd="0" parTransId="{9B198E5A-8E14-42D7-AF8A-9A9B77C99DE9}" sibTransId="{4ECE9541-4914-46A2-BD87-4CF845DDDF8D}"/>
    <dgm:cxn modelId="{467E8B52-D42B-45B0-9E0D-509E5D508A43}" type="presOf" srcId="{F9F80C05-EB57-403C-B9EB-7675BFD038B9}" destId="{A07ADD96-31A2-49EF-8002-F29F65E6E182}" srcOrd="0" destOrd="0" presId="urn:microsoft.com/office/officeart/2005/8/layout/vList5"/>
    <dgm:cxn modelId="{2B5E8DA8-51C6-4B0F-93D5-3EA1BD75414C}" type="presOf" srcId="{7D81AF67-1D60-4093-830E-109D8900093E}" destId="{79A6B2A1-7DC1-4282-A3EA-EB14C7DBD940}" srcOrd="0" destOrd="0" presId="urn:microsoft.com/office/officeart/2005/8/layout/vList5"/>
    <dgm:cxn modelId="{72D09E15-9589-4747-9695-938F1E2D87C4}" type="presOf" srcId="{D5EEE43C-933D-4499-AD38-C7BA8B51328D}" destId="{031EEA25-EC0D-4D73-815A-042154FAECE8}" srcOrd="0" destOrd="0" presId="urn:microsoft.com/office/officeart/2005/8/layout/vList5"/>
    <dgm:cxn modelId="{CA8C4F0C-E0DF-454F-B214-088C02FB2DDA}" type="presOf" srcId="{96A3F4FA-C544-4403-8B26-DDB0E9B5DE92}" destId="{09BAB5D0-1DA3-4B0C-8E8A-D5E5333D65F8}" srcOrd="0" destOrd="0" presId="urn:microsoft.com/office/officeart/2005/8/layout/vList5"/>
    <dgm:cxn modelId="{7D6128FB-AE15-4F72-B31C-CD45C222A5D5}" type="presOf" srcId="{3741B41F-E7CA-4A29-A1BF-7BA9005D894A}" destId="{A1B033B4-0B83-4FF5-B86D-3A34F4D96405}" srcOrd="0" destOrd="0" presId="urn:microsoft.com/office/officeart/2005/8/layout/vList5"/>
    <dgm:cxn modelId="{1F0EC19B-88FF-4388-BFDC-DE7FEDBFA055}" type="presOf" srcId="{AB0BD8FC-3896-41BD-892F-3B2E4EACF77A}" destId="{34C8A7A8-0CFF-41E0-808B-2F9E56E5D5B0}" srcOrd="0" destOrd="0" presId="urn:microsoft.com/office/officeart/2005/8/layout/vList5"/>
    <dgm:cxn modelId="{D1342898-9FCE-4DB0-A665-A099825F0E3A}" type="presParOf" srcId="{34C8A7A8-0CFF-41E0-808B-2F9E56E5D5B0}" destId="{D44C8FA3-C52A-49AB-BCD0-5672B0D0874A}" srcOrd="0" destOrd="0" presId="urn:microsoft.com/office/officeart/2005/8/layout/vList5"/>
    <dgm:cxn modelId="{78178DEE-A324-4113-8A9F-9B17B15C4509}" type="presParOf" srcId="{D44C8FA3-C52A-49AB-BCD0-5672B0D0874A}" destId="{951C6FD4-9419-46C6-84FC-4F2A8FDBD9CF}" srcOrd="0" destOrd="0" presId="urn:microsoft.com/office/officeart/2005/8/layout/vList5"/>
    <dgm:cxn modelId="{D0094F3B-8805-4BC5-9D2B-B9C368A2FD20}" type="presParOf" srcId="{D44C8FA3-C52A-49AB-BCD0-5672B0D0874A}" destId="{A38F3E46-3EDB-48BF-9D67-A8AD48D74B39}" srcOrd="1" destOrd="0" presId="urn:microsoft.com/office/officeart/2005/8/layout/vList5"/>
    <dgm:cxn modelId="{8E98647A-BB5B-4C6E-B16A-D1E770B6A8F4}" type="presParOf" srcId="{34C8A7A8-0CFF-41E0-808B-2F9E56E5D5B0}" destId="{D2729218-4A8A-49B6-AA6D-BB001E5244CB}" srcOrd="1" destOrd="0" presId="urn:microsoft.com/office/officeart/2005/8/layout/vList5"/>
    <dgm:cxn modelId="{55860C42-2FEE-443E-AB2E-3AFC431C7FC7}" type="presParOf" srcId="{34C8A7A8-0CFF-41E0-808B-2F9E56E5D5B0}" destId="{76FF8BE9-21AB-4F6D-A8A2-660DE22160BE}" srcOrd="2" destOrd="0" presId="urn:microsoft.com/office/officeart/2005/8/layout/vList5"/>
    <dgm:cxn modelId="{C4547E6F-78DD-4947-A2F2-1CA59EBE9BE7}" type="presParOf" srcId="{76FF8BE9-21AB-4F6D-A8A2-660DE22160BE}" destId="{E250BF39-35DF-4349-A68C-BBE480DC44FE}" srcOrd="0" destOrd="0" presId="urn:microsoft.com/office/officeart/2005/8/layout/vList5"/>
    <dgm:cxn modelId="{C17E8C56-933E-4957-A750-60B0E8A9DA3E}" type="presParOf" srcId="{76FF8BE9-21AB-4F6D-A8A2-660DE22160BE}" destId="{4087467C-89B9-4A1A-969F-5945B0FD3D24}" srcOrd="1" destOrd="0" presId="urn:microsoft.com/office/officeart/2005/8/layout/vList5"/>
    <dgm:cxn modelId="{04B7413A-14DA-43AA-AC77-4DE2B8023727}" type="presParOf" srcId="{34C8A7A8-0CFF-41E0-808B-2F9E56E5D5B0}" destId="{2AA4C8FD-3A66-45DA-B80B-F3BD2B6E73FE}" srcOrd="3" destOrd="0" presId="urn:microsoft.com/office/officeart/2005/8/layout/vList5"/>
    <dgm:cxn modelId="{85300D1B-5B45-4874-922F-FE77155F800D}" type="presParOf" srcId="{34C8A7A8-0CFF-41E0-808B-2F9E56E5D5B0}" destId="{C7C27745-E1F7-4E54-8E78-29D625D3897A}" srcOrd="4" destOrd="0" presId="urn:microsoft.com/office/officeart/2005/8/layout/vList5"/>
    <dgm:cxn modelId="{A2145B9A-56DF-4F4C-A58D-7B4A429F3FA0}" type="presParOf" srcId="{C7C27745-E1F7-4E54-8E78-29D625D3897A}" destId="{4672C0EB-8629-4230-AC86-2970F2452338}" srcOrd="0" destOrd="0" presId="urn:microsoft.com/office/officeart/2005/8/layout/vList5"/>
    <dgm:cxn modelId="{9AEF234D-D1BF-4821-BC8C-59FF369F32AD}" type="presParOf" srcId="{C7C27745-E1F7-4E54-8E78-29D625D3897A}" destId="{A07ADD96-31A2-49EF-8002-F29F65E6E182}" srcOrd="1" destOrd="0" presId="urn:microsoft.com/office/officeart/2005/8/layout/vList5"/>
    <dgm:cxn modelId="{22FF8C9B-B822-4C58-89CC-1A7150278E5E}" type="presParOf" srcId="{34C8A7A8-0CFF-41E0-808B-2F9E56E5D5B0}" destId="{AE9DAE07-4F52-434F-A3B4-BE11EA620D33}" srcOrd="5" destOrd="0" presId="urn:microsoft.com/office/officeart/2005/8/layout/vList5"/>
    <dgm:cxn modelId="{70D67381-CCBF-4C14-89D4-AB6EDA3D6F37}" type="presParOf" srcId="{34C8A7A8-0CFF-41E0-808B-2F9E56E5D5B0}" destId="{18B6A75F-2DBF-42ED-95F7-688B2EF11929}" srcOrd="6" destOrd="0" presId="urn:microsoft.com/office/officeart/2005/8/layout/vList5"/>
    <dgm:cxn modelId="{EE6394FC-DA57-4B35-8582-C41249B19C1F}" type="presParOf" srcId="{18B6A75F-2DBF-42ED-95F7-688B2EF11929}" destId="{A1B033B4-0B83-4FF5-B86D-3A34F4D96405}" srcOrd="0" destOrd="0" presId="urn:microsoft.com/office/officeart/2005/8/layout/vList5"/>
    <dgm:cxn modelId="{2B94B547-8073-433B-B486-40DB98B4651F}" type="presParOf" srcId="{18B6A75F-2DBF-42ED-95F7-688B2EF11929}" destId="{7AEA01EE-EAA2-4879-B615-007D10C7B59F}" srcOrd="1" destOrd="0" presId="urn:microsoft.com/office/officeart/2005/8/layout/vList5"/>
    <dgm:cxn modelId="{3BCBD97B-99C9-450C-8A59-80C67A3D5D45}" type="presParOf" srcId="{34C8A7A8-0CFF-41E0-808B-2F9E56E5D5B0}" destId="{2ADEBAF8-FAF9-4CD6-8644-C9CD7105BE21}" srcOrd="7" destOrd="0" presId="urn:microsoft.com/office/officeart/2005/8/layout/vList5"/>
    <dgm:cxn modelId="{C489BA5E-0192-4E0D-9DC6-AC3571070854}" type="presParOf" srcId="{34C8A7A8-0CFF-41E0-808B-2F9E56E5D5B0}" destId="{F5105CA6-F7F6-4DD9-8701-081E78A79CFF}" srcOrd="8" destOrd="0" presId="urn:microsoft.com/office/officeart/2005/8/layout/vList5"/>
    <dgm:cxn modelId="{24071117-EA66-4195-BAFE-7E6CC83A80AC}" type="presParOf" srcId="{F5105CA6-F7F6-4DD9-8701-081E78A79CFF}" destId="{FF9A61D1-61CD-41EB-850F-5A990EBED6BF}" srcOrd="0" destOrd="0" presId="urn:microsoft.com/office/officeart/2005/8/layout/vList5"/>
    <dgm:cxn modelId="{ABED8DDD-3303-44F6-BE8D-F79F4B646213}" type="presParOf" srcId="{F5105CA6-F7F6-4DD9-8701-081E78A79CFF}" destId="{117A4CF0-2A65-422D-8019-F92BEB4CAECB}" srcOrd="1" destOrd="0" presId="urn:microsoft.com/office/officeart/2005/8/layout/vList5"/>
    <dgm:cxn modelId="{20FE89CC-B50D-41BC-8831-FF66D25CFB84}" type="presParOf" srcId="{34C8A7A8-0CFF-41E0-808B-2F9E56E5D5B0}" destId="{9CAAE28D-FD27-4C2F-B47E-2ED2A8A44833}" srcOrd="9" destOrd="0" presId="urn:microsoft.com/office/officeart/2005/8/layout/vList5"/>
    <dgm:cxn modelId="{4031A1A0-1724-400F-9742-218CABCB357A}" type="presParOf" srcId="{34C8A7A8-0CFF-41E0-808B-2F9E56E5D5B0}" destId="{83BD3055-16B3-4952-9705-512AC6F7107F}" srcOrd="10" destOrd="0" presId="urn:microsoft.com/office/officeart/2005/8/layout/vList5"/>
    <dgm:cxn modelId="{CD123BD0-6DBB-4510-9F6A-027CB62EC3DB}" type="presParOf" srcId="{83BD3055-16B3-4952-9705-512AC6F7107F}" destId="{79A6B2A1-7DC1-4282-A3EA-EB14C7DBD940}" srcOrd="0" destOrd="0" presId="urn:microsoft.com/office/officeart/2005/8/layout/vList5"/>
    <dgm:cxn modelId="{98C021AC-9636-4D30-8A17-06AACB6B3212}" type="presParOf" srcId="{83BD3055-16B3-4952-9705-512AC6F7107F}" destId="{09BAB5D0-1DA3-4B0C-8E8A-D5E5333D65F8}" srcOrd="1" destOrd="0" presId="urn:microsoft.com/office/officeart/2005/8/layout/vList5"/>
    <dgm:cxn modelId="{C9D339C8-A86A-46E0-BED6-CDCD8D42E967}" type="presParOf" srcId="{34C8A7A8-0CFF-41E0-808B-2F9E56E5D5B0}" destId="{85424D14-424F-40D9-B835-0AA62D8FD550}" srcOrd="11" destOrd="0" presId="urn:microsoft.com/office/officeart/2005/8/layout/vList5"/>
    <dgm:cxn modelId="{31928335-25A8-4331-BAA3-0AC51CAA2238}" type="presParOf" srcId="{34C8A7A8-0CFF-41E0-808B-2F9E56E5D5B0}" destId="{35B22787-9A5A-4361-9816-C137D327C38F}" srcOrd="12" destOrd="0" presId="urn:microsoft.com/office/officeart/2005/8/layout/vList5"/>
    <dgm:cxn modelId="{EB0F1734-ECCD-4A79-A2F1-23E133BFDC06}" type="presParOf" srcId="{35B22787-9A5A-4361-9816-C137D327C38F}" destId="{75FE2F0B-9F0F-4E28-BB1C-A2E9FD9A54C5}" srcOrd="0" destOrd="0" presId="urn:microsoft.com/office/officeart/2005/8/layout/vList5"/>
    <dgm:cxn modelId="{F97BC75C-64DB-480A-9E40-94E0B379BC76}" type="presParOf" srcId="{35B22787-9A5A-4361-9816-C137D327C38F}" destId="{0B18A5D9-DC0A-477B-BF0E-E3E709287302}" srcOrd="1" destOrd="0" presId="urn:microsoft.com/office/officeart/2005/8/layout/vList5"/>
    <dgm:cxn modelId="{DBA57194-A752-4B9D-B066-C17314BF9C01}" type="presParOf" srcId="{34C8A7A8-0CFF-41E0-808B-2F9E56E5D5B0}" destId="{C3FD0381-E38F-4F21-873B-6D6D86C96143}" srcOrd="13" destOrd="0" presId="urn:microsoft.com/office/officeart/2005/8/layout/vList5"/>
    <dgm:cxn modelId="{C7103DC3-7CE9-4DD6-813C-F950F5053A2D}" type="presParOf" srcId="{34C8A7A8-0CFF-41E0-808B-2F9E56E5D5B0}" destId="{36CAE90C-771D-4CB4-BBC5-FD6A800B1AA9}" srcOrd="14" destOrd="0" presId="urn:microsoft.com/office/officeart/2005/8/layout/vList5"/>
    <dgm:cxn modelId="{D6203E9C-683D-4E94-B8F2-F3028CE237E9}" type="presParOf" srcId="{36CAE90C-771D-4CB4-BBC5-FD6A800B1AA9}" destId="{4DA3D0E6-E444-4528-BF54-650DC9671615}" srcOrd="0" destOrd="0" presId="urn:microsoft.com/office/officeart/2005/8/layout/vList5"/>
    <dgm:cxn modelId="{EB8EA1A8-F2D8-4A2C-9E78-6D27F0FB3285}" type="presParOf" srcId="{36CAE90C-771D-4CB4-BBC5-FD6A800B1AA9}" destId="{031EEA25-EC0D-4D73-815A-042154FAECE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A607C96B-2A97-3642-985C-020372E95EC7}" type="datetimeFigureOut">
              <a:rPr lang="en-US"/>
              <a:pPr>
                <a:defRPr/>
              </a:pPr>
              <a:t>2/16/2017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3A53A3B5-EBA1-F043-AA71-156EFC6E7827}" type="slidenum">
              <a:rPr lang="en-US" altLang="zh-CN"/>
              <a:pPr/>
              <a:t>‹#›</a:t>
            </a:fld>
            <a:endParaRPr lang="en-US" altLang="zh-CN"/>
          </a:p>
        </p:txBody>
      </p:sp>
    </p:spTree>
    <p:extLst>
      <p:ext uri="{BB962C8B-B14F-4D97-AF65-F5344CB8AC3E}">
        <p14:creationId xmlns:p14="http://schemas.microsoft.com/office/powerpoint/2010/main" val="12387451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EEC2B813-8DFC-DF49-AEF4-2B1920CBAC12}" type="slidenum">
              <a:rPr altLang="zh-CN" sz="1200" noProof="1"/>
              <a:pPr algn="r" eaLnBrk="1" hangingPunct="1"/>
              <a:t>1</a:t>
            </a:fld>
            <a:endParaRPr altLang="zh-CN" sz="1200" noProof="1"/>
          </a:p>
        </p:txBody>
      </p:sp>
      <p:sp>
        <p:nvSpPr>
          <p:cNvPr id="347139"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71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zh-CN"/>
          </a:p>
        </p:txBody>
      </p:sp>
    </p:spTree>
    <p:extLst>
      <p:ext uri="{BB962C8B-B14F-4D97-AF65-F5344CB8AC3E}">
        <p14:creationId xmlns:p14="http://schemas.microsoft.com/office/powerpoint/2010/main" val="389073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06" tIns="45553" rIns="91106" bIns="45553" anchor="b"/>
          <a:lstStyle>
            <a:lvl1pPr defTabSz="909638" eaLnBrk="0" hangingPunct="0">
              <a:defRPr>
                <a:solidFill>
                  <a:schemeClr val="tx1"/>
                </a:solidFill>
                <a:latin typeface="Arial" charset="0"/>
                <a:ea typeface="宋体" charset="0"/>
              </a:defRPr>
            </a:lvl1pPr>
            <a:lvl2pPr marL="742950" indent="-285750" defTabSz="909638" eaLnBrk="0" hangingPunct="0">
              <a:defRPr>
                <a:solidFill>
                  <a:schemeClr val="tx1"/>
                </a:solidFill>
                <a:latin typeface="Arial" charset="0"/>
                <a:ea typeface="宋体" charset="0"/>
              </a:defRPr>
            </a:lvl2pPr>
            <a:lvl3pPr marL="1143000" indent="-228600" defTabSz="909638" eaLnBrk="0" hangingPunct="0">
              <a:defRPr>
                <a:solidFill>
                  <a:schemeClr val="tx1"/>
                </a:solidFill>
                <a:latin typeface="Arial" charset="0"/>
                <a:ea typeface="宋体" charset="0"/>
              </a:defRPr>
            </a:lvl3pPr>
            <a:lvl4pPr marL="1598613" indent="-227013" defTabSz="909638" eaLnBrk="0" hangingPunct="0">
              <a:defRPr>
                <a:solidFill>
                  <a:schemeClr val="tx1"/>
                </a:solidFill>
                <a:latin typeface="Arial" charset="0"/>
                <a:ea typeface="宋体" charset="0"/>
              </a:defRPr>
            </a:lvl4pPr>
            <a:lvl5pPr marL="2055813" indent="-228600" defTabSz="909638" eaLnBrk="0" hangingPunct="0">
              <a:defRPr>
                <a:solidFill>
                  <a:schemeClr val="tx1"/>
                </a:solidFill>
                <a:latin typeface="Arial" charset="0"/>
                <a:ea typeface="宋体" charset="0"/>
              </a:defRPr>
            </a:lvl5pPr>
            <a:lvl6pPr marL="2513013" indent="-228600" defTabSz="909638" eaLnBrk="0" fontAlgn="base" hangingPunct="0">
              <a:spcBef>
                <a:spcPct val="0"/>
              </a:spcBef>
              <a:spcAft>
                <a:spcPct val="0"/>
              </a:spcAft>
              <a:defRPr>
                <a:solidFill>
                  <a:schemeClr val="tx1"/>
                </a:solidFill>
                <a:latin typeface="Arial" charset="0"/>
                <a:ea typeface="宋体" charset="0"/>
              </a:defRPr>
            </a:lvl6pPr>
            <a:lvl7pPr marL="2970213" indent="-228600" defTabSz="909638" eaLnBrk="0" fontAlgn="base" hangingPunct="0">
              <a:spcBef>
                <a:spcPct val="0"/>
              </a:spcBef>
              <a:spcAft>
                <a:spcPct val="0"/>
              </a:spcAft>
              <a:defRPr>
                <a:solidFill>
                  <a:schemeClr val="tx1"/>
                </a:solidFill>
                <a:latin typeface="Arial" charset="0"/>
                <a:ea typeface="宋体" charset="0"/>
              </a:defRPr>
            </a:lvl7pPr>
            <a:lvl8pPr marL="3427413" indent="-228600" defTabSz="909638" eaLnBrk="0" fontAlgn="base" hangingPunct="0">
              <a:spcBef>
                <a:spcPct val="0"/>
              </a:spcBef>
              <a:spcAft>
                <a:spcPct val="0"/>
              </a:spcAft>
              <a:defRPr>
                <a:solidFill>
                  <a:schemeClr val="tx1"/>
                </a:solidFill>
                <a:latin typeface="Arial" charset="0"/>
                <a:ea typeface="宋体" charset="0"/>
              </a:defRPr>
            </a:lvl8pPr>
            <a:lvl9pPr marL="3884613" indent="-228600" defTabSz="909638" eaLnBrk="0" fontAlgn="base" hangingPunct="0">
              <a:spcBef>
                <a:spcPct val="0"/>
              </a:spcBef>
              <a:spcAft>
                <a:spcPct val="0"/>
              </a:spcAft>
              <a:defRPr>
                <a:solidFill>
                  <a:schemeClr val="tx1"/>
                </a:solidFill>
                <a:latin typeface="Arial" charset="0"/>
                <a:ea typeface="宋体" charset="0"/>
              </a:defRPr>
            </a:lvl9pPr>
          </a:lstStyle>
          <a:p>
            <a:pPr algn="r" eaLnBrk="1" hangingPunct="1"/>
            <a:fld id="{B5DEDCD7-3AE3-BD4D-95D5-8E4C490C8603}" type="slidenum">
              <a:rPr lang="en-US" altLang="zh-CN" sz="1200">
                <a:latin typeface="Shruti" charset="0"/>
              </a:rPr>
              <a:pPr algn="r" eaLnBrk="1" hangingPunct="1"/>
              <a:t>20</a:t>
            </a:fld>
            <a:endParaRPr lang="en-US" altLang="zh-CN" sz="1200">
              <a:latin typeface="Shruti" charset="0"/>
            </a:endParaRPr>
          </a:p>
        </p:txBody>
      </p:sp>
      <p:sp>
        <p:nvSpPr>
          <p:cNvPr id="315395" name="Rectangle 2"/>
          <p:cNvSpPr>
            <a:spLocks noGrp="1" noRot="1" noChangeAspect="1" noChangeArrowheads="1" noTextEdit="1"/>
          </p:cNvSpPr>
          <p:nvPr>
            <p:ph type="sldImg"/>
          </p:nvPr>
        </p:nvSpPr>
        <p:spPr bwMode="auto">
          <a:xfrm>
            <a:off x="1128713" y="673100"/>
            <a:ext cx="4602162"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15396" name="Rectangle 3"/>
          <p:cNvSpPr>
            <a:spLocks noGrp="1" noChangeArrowheads="1"/>
          </p:cNvSpPr>
          <p:nvPr>
            <p:ph type="body" idx="1"/>
          </p:nvPr>
        </p:nvSpPr>
        <p:spPr bwMode="auto">
          <a:xfrm>
            <a:off x="893763" y="4346575"/>
            <a:ext cx="5070475" cy="4124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91425" tIns="45712" rIns="91425" bIns="45712" numCol="1" anchor="t" anchorCtr="0" compatLnSpc="1">
            <a:prstTxWarp prst="textNoShape">
              <a:avLst/>
            </a:prstTxWarp>
          </a:bodyPr>
          <a:lstStyle/>
          <a:p>
            <a:pPr eaLnBrk="1" hangingPunct="1"/>
            <a:endParaRPr lang="en-US" altLang="zh-CN">
              <a:cs typeface="Arial" charset="0"/>
            </a:endParaRPr>
          </a:p>
        </p:txBody>
      </p:sp>
    </p:spTree>
    <p:extLst>
      <p:ext uri="{BB962C8B-B14F-4D97-AF65-F5344CB8AC3E}">
        <p14:creationId xmlns:p14="http://schemas.microsoft.com/office/powerpoint/2010/main" val="1094024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06" tIns="45553" rIns="91106" bIns="45553" anchor="b"/>
          <a:lstStyle>
            <a:lvl1pPr defTabSz="909638" eaLnBrk="0" hangingPunct="0">
              <a:defRPr>
                <a:solidFill>
                  <a:schemeClr val="tx1"/>
                </a:solidFill>
                <a:latin typeface="Arial" charset="0"/>
                <a:ea typeface="宋体" charset="0"/>
              </a:defRPr>
            </a:lvl1pPr>
            <a:lvl2pPr marL="742950" indent="-285750" defTabSz="909638" eaLnBrk="0" hangingPunct="0">
              <a:defRPr>
                <a:solidFill>
                  <a:schemeClr val="tx1"/>
                </a:solidFill>
                <a:latin typeface="Arial" charset="0"/>
                <a:ea typeface="宋体" charset="0"/>
              </a:defRPr>
            </a:lvl2pPr>
            <a:lvl3pPr marL="1143000" indent="-228600" defTabSz="909638" eaLnBrk="0" hangingPunct="0">
              <a:defRPr>
                <a:solidFill>
                  <a:schemeClr val="tx1"/>
                </a:solidFill>
                <a:latin typeface="Arial" charset="0"/>
                <a:ea typeface="宋体" charset="0"/>
              </a:defRPr>
            </a:lvl3pPr>
            <a:lvl4pPr marL="1598613" indent="-227013" defTabSz="909638" eaLnBrk="0" hangingPunct="0">
              <a:defRPr>
                <a:solidFill>
                  <a:schemeClr val="tx1"/>
                </a:solidFill>
                <a:latin typeface="Arial" charset="0"/>
                <a:ea typeface="宋体" charset="0"/>
              </a:defRPr>
            </a:lvl4pPr>
            <a:lvl5pPr marL="2055813" indent="-228600" defTabSz="909638" eaLnBrk="0" hangingPunct="0">
              <a:defRPr>
                <a:solidFill>
                  <a:schemeClr val="tx1"/>
                </a:solidFill>
                <a:latin typeface="Arial" charset="0"/>
                <a:ea typeface="宋体" charset="0"/>
              </a:defRPr>
            </a:lvl5pPr>
            <a:lvl6pPr marL="2513013" indent="-228600" defTabSz="909638" eaLnBrk="0" fontAlgn="base" hangingPunct="0">
              <a:spcBef>
                <a:spcPct val="0"/>
              </a:spcBef>
              <a:spcAft>
                <a:spcPct val="0"/>
              </a:spcAft>
              <a:defRPr>
                <a:solidFill>
                  <a:schemeClr val="tx1"/>
                </a:solidFill>
                <a:latin typeface="Arial" charset="0"/>
                <a:ea typeface="宋体" charset="0"/>
              </a:defRPr>
            </a:lvl6pPr>
            <a:lvl7pPr marL="2970213" indent="-228600" defTabSz="909638" eaLnBrk="0" fontAlgn="base" hangingPunct="0">
              <a:spcBef>
                <a:spcPct val="0"/>
              </a:spcBef>
              <a:spcAft>
                <a:spcPct val="0"/>
              </a:spcAft>
              <a:defRPr>
                <a:solidFill>
                  <a:schemeClr val="tx1"/>
                </a:solidFill>
                <a:latin typeface="Arial" charset="0"/>
                <a:ea typeface="宋体" charset="0"/>
              </a:defRPr>
            </a:lvl7pPr>
            <a:lvl8pPr marL="3427413" indent="-228600" defTabSz="909638" eaLnBrk="0" fontAlgn="base" hangingPunct="0">
              <a:spcBef>
                <a:spcPct val="0"/>
              </a:spcBef>
              <a:spcAft>
                <a:spcPct val="0"/>
              </a:spcAft>
              <a:defRPr>
                <a:solidFill>
                  <a:schemeClr val="tx1"/>
                </a:solidFill>
                <a:latin typeface="Arial" charset="0"/>
                <a:ea typeface="宋体" charset="0"/>
              </a:defRPr>
            </a:lvl8pPr>
            <a:lvl9pPr marL="3884613" indent="-228600" defTabSz="909638" eaLnBrk="0" fontAlgn="base" hangingPunct="0">
              <a:spcBef>
                <a:spcPct val="0"/>
              </a:spcBef>
              <a:spcAft>
                <a:spcPct val="0"/>
              </a:spcAft>
              <a:defRPr>
                <a:solidFill>
                  <a:schemeClr val="tx1"/>
                </a:solidFill>
                <a:latin typeface="Arial" charset="0"/>
                <a:ea typeface="宋体" charset="0"/>
              </a:defRPr>
            </a:lvl9pPr>
          </a:lstStyle>
          <a:p>
            <a:pPr algn="r" eaLnBrk="1" hangingPunct="1"/>
            <a:fld id="{F1564434-5E6D-2943-81E2-5D835BC459A8}" type="slidenum">
              <a:rPr lang="en-US" altLang="zh-CN" sz="1200">
                <a:latin typeface="Shruti" charset="0"/>
              </a:rPr>
              <a:pPr algn="r" eaLnBrk="1" hangingPunct="1"/>
              <a:t>21</a:t>
            </a:fld>
            <a:endParaRPr lang="en-US" altLang="zh-CN" sz="1200">
              <a:latin typeface="Shruti" charset="0"/>
            </a:endParaRPr>
          </a:p>
        </p:txBody>
      </p:sp>
      <p:sp>
        <p:nvSpPr>
          <p:cNvPr id="317443" name="Rectangle 2"/>
          <p:cNvSpPr>
            <a:spLocks noGrp="1" noRot="1" noChangeAspect="1" noChangeArrowheads="1" noTextEdit="1"/>
          </p:cNvSpPr>
          <p:nvPr>
            <p:ph type="sldImg"/>
          </p:nvPr>
        </p:nvSpPr>
        <p:spPr bwMode="auto">
          <a:xfrm>
            <a:off x="1128713" y="673100"/>
            <a:ext cx="4602162"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17444" name="Rectangle 3"/>
          <p:cNvSpPr>
            <a:spLocks noGrp="1" noChangeArrowheads="1"/>
          </p:cNvSpPr>
          <p:nvPr>
            <p:ph type="body" idx="1"/>
          </p:nvPr>
        </p:nvSpPr>
        <p:spPr bwMode="auto">
          <a:xfrm>
            <a:off x="893763" y="4346575"/>
            <a:ext cx="5070475" cy="4124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91425" tIns="45712" rIns="91425" bIns="45712" numCol="1" anchor="t" anchorCtr="0" compatLnSpc="1">
            <a:prstTxWarp prst="textNoShape">
              <a:avLst/>
            </a:prstTxWarp>
          </a:bodyPr>
          <a:lstStyle/>
          <a:p>
            <a:pPr eaLnBrk="1" hangingPunct="1"/>
            <a:endParaRPr lang="en-US" altLang="zh-CN">
              <a:cs typeface="Arial" charset="0"/>
            </a:endParaRPr>
          </a:p>
        </p:txBody>
      </p:sp>
    </p:spTree>
    <p:extLst>
      <p:ext uri="{BB962C8B-B14F-4D97-AF65-F5344CB8AC3E}">
        <p14:creationId xmlns:p14="http://schemas.microsoft.com/office/powerpoint/2010/main" val="517054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06" tIns="45553" rIns="91106" bIns="45553" anchor="b"/>
          <a:lstStyle>
            <a:lvl1pPr defTabSz="909638" eaLnBrk="0" hangingPunct="0">
              <a:defRPr>
                <a:solidFill>
                  <a:schemeClr val="tx1"/>
                </a:solidFill>
                <a:latin typeface="Arial" charset="0"/>
                <a:ea typeface="宋体" charset="0"/>
              </a:defRPr>
            </a:lvl1pPr>
            <a:lvl2pPr marL="742950" indent="-285750" defTabSz="909638" eaLnBrk="0" hangingPunct="0">
              <a:defRPr>
                <a:solidFill>
                  <a:schemeClr val="tx1"/>
                </a:solidFill>
                <a:latin typeface="Arial" charset="0"/>
                <a:ea typeface="宋体" charset="0"/>
              </a:defRPr>
            </a:lvl2pPr>
            <a:lvl3pPr marL="1143000" indent="-228600" defTabSz="909638" eaLnBrk="0" hangingPunct="0">
              <a:defRPr>
                <a:solidFill>
                  <a:schemeClr val="tx1"/>
                </a:solidFill>
                <a:latin typeface="Arial" charset="0"/>
                <a:ea typeface="宋体" charset="0"/>
              </a:defRPr>
            </a:lvl3pPr>
            <a:lvl4pPr marL="1598613" indent="-227013" defTabSz="909638" eaLnBrk="0" hangingPunct="0">
              <a:defRPr>
                <a:solidFill>
                  <a:schemeClr val="tx1"/>
                </a:solidFill>
                <a:latin typeface="Arial" charset="0"/>
                <a:ea typeface="宋体" charset="0"/>
              </a:defRPr>
            </a:lvl4pPr>
            <a:lvl5pPr marL="2055813" indent="-228600" defTabSz="909638" eaLnBrk="0" hangingPunct="0">
              <a:defRPr>
                <a:solidFill>
                  <a:schemeClr val="tx1"/>
                </a:solidFill>
                <a:latin typeface="Arial" charset="0"/>
                <a:ea typeface="宋体" charset="0"/>
              </a:defRPr>
            </a:lvl5pPr>
            <a:lvl6pPr marL="2513013" indent="-228600" defTabSz="909638" eaLnBrk="0" fontAlgn="base" hangingPunct="0">
              <a:spcBef>
                <a:spcPct val="0"/>
              </a:spcBef>
              <a:spcAft>
                <a:spcPct val="0"/>
              </a:spcAft>
              <a:defRPr>
                <a:solidFill>
                  <a:schemeClr val="tx1"/>
                </a:solidFill>
                <a:latin typeface="Arial" charset="0"/>
                <a:ea typeface="宋体" charset="0"/>
              </a:defRPr>
            </a:lvl6pPr>
            <a:lvl7pPr marL="2970213" indent="-228600" defTabSz="909638" eaLnBrk="0" fontAlgn="base" hangingPunct="0">
              <a:spcBef>
                <a:spcPct val="0"/>
              </a:spcBef>
              <a:spcAft>
                <a:spcPct val="0"/>
              </a:spcAft>
              <a:defRPr>
                <a:solidFill>
                  <a:schemeClr val="tx1"/>
                </a:solidFill>
                <a:latin typeface="Arial" charset="0"/>
                <a:ea typeface="宋体" charset="0"/>
              </a:defRPr>
            </a:lvl7pPr>
            <a:lvl8pPr marL="3427413" indent="-228600" defTabSz="909638" eaLnBrk="0" fontAlgn="base" hangingPunct="0">
              <a:spcBef>
                <a:spcPct val="0"/>
              </a:spcBef>
              <a:spcAft>
                <a:spcPct val="0"/>
              </a:spcAft>
              <a:defRPr>
                <a:solidFill>
                  <a:schemeClr val="tx1"/>
                </a:solidFill>
                <a:latin typeface="Arial" charset="0"/>
                <a:ea typeface="宋体" charset="0"/>
              </a:defRPr>
            </a:lvl8pPr>
            <a:lvl9pPr marL="3884613" indent="-228600" defTabSz="909638" eaLnBrk="0" fontAlgn="base" hangingPunct="0">
              <a:spcBef>
                <a:spcPct val="0"/>
              </a:spcBef>
              <a:spcAft>
                <a:spcPct val="0"/>
              </a:spcAft>
              <a:defRPr>
                <a:solidFill>
                  <a:schemeClr val="tx1"/>
                </a:solidFill>
                <a:latin typeface="Arial" charset="0"/>
                <a:ea typeface="宋体" charset="0"/>
              </a:defRPr>
            </a:lvl9pPr>
          </a:lstStyle>
          <a:p>
            <a:pPr algn="r" eaLnBrk="1" hangingPunct="1"/>
            <a:fld id="{34ABFB4B-2F5B-1A43-AF15-74A45A65C941}" type="slidenum">
              <a:rPr lang="en-US" altLang="zh-CN" sz="1200">
                <a:latin typeface="Shruti" charset="0"/>
              </a:rPr>
              <a:pPr algn="r" eaLnBrk="1" hangingPunct="1"/>
              <a:t>22</a:t>
            </a:fld>
            <a:endParaRPr lang="en-US" altLang="zh-CN" sz="1200">
              <a:latin typeface="Shruti" charset="0"/>
            </a:endParaRPr>
          </a:p>
        </p:txBody>
      </p:sp>
      <p:sp>
        <p:nvSpPr>
          <p:cNvPr id="319491" name="Rectangle 2"/>
          <p:cNvSpPr>
            <a:spLocks noGrp="1" noRot="1" noChangeAspect="1" noChangeArrowheads="1" noTextEdit="1"/>
          </p:cNvSpPr>
          <p:nvPr>
            <p:ph type="sldImg"/>
          </p:nvPr>
        </p:nvSpPr>
        <p:spPr bwMode="auto">
          <a:xfrm>
            <a:off x="1128713" y="673100"/>
            <a:ext cx="4602162"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19492" name="Rectangle 3"/>
          <p:cNvSpPr>
            <a:spLocks noGrp="1" noChangeArrowheads="1"/>
          </p:cNvSpPr>
          <p:nvPr>
            <p:ph type="body" idx="1"/>
          </p:nvPr>
        </p:nvSpPr>
        <p:spPr bwMode="auto">
          <a:xfrm>
            <a:off x="893763" y="4346575"/>
            <a:ext cx="5070475" cy="4124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12" rIns="91425" bIns="45712" numCol="1" anchor="t" anchorCtr="0" compatLnSpc="1">
            <a:prstTxWarp prst="textNoShape">
              <a:avLst/>
            </a:prstTxWarp>
          </a:bodyPr>
          <a:lstStyle/>
          <a:p>
            <a:pPr eaLnBrk="1" hangingPunct="1"/>
            <a:r>
              <a:rPr lang="zh-CN" altLang="zh-CN">
                <a:latin typeface="宋体" charset="0"/>
              </a:rPr>
              <a:t>其这些都</a:t>
            </a:r>
            <a:r>
              <a:rPr lang="zh-CN" altLang="zh-CN" b="1">
                <a:latin typeface="宋体" charset="0"/>
              </a:rPr>
              <a:t>是系统自动分析出来的，没有预先输入任何内容</a:t>
            </a:r>
            <a:r>
              <a:rPr lang="zh-CN" altLang="zh-CN">
                <a:latin typeface="宋体" charset="0"/>
              </a:rPr>
              <a:t>。</a:t>
            </a:r>
            <a:endParaRPr lang="en-US" altLang="zh-CN">
              <a:cs typeface="Arial" charset="0"/>
            </a:endParaRPr>
          </a:p>
        </p:txBody>
      </p:sp>
    </p:spTree>
    <p:extLst>
      <p:ext uri="{BB962C8B-B14F-4D97-AF65-F5344CB8AC3E}">
        <p14:creationId xmlns:p14="http://schemas.microsoft.com/office/powerpoint/2010/main" val="1421708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06" tIns="45553" rIns="91106" bIns="45553" anchor="b"/>
          <a:lstStyle>
            <a:lvl1pPr defTabSz="909638" eaLnBrk="0" hangingPunct="0">
              <a:defRPr>
                <a:solidFill>
                  <a:schemeClr val="tx1"/>
                </a:solidFill>
                <a:latin typeface="Arial" charset="0"/>
                <a:ea typeface="宋体" charset="0"/>
              </a:defRPr>
            </a:lvl1pPr>
            <a:lvl2pPr marL="742950" indent="-285750" defTabSz="909638" eaLnBrk="0" hangingPunct="0">
              <a:defRPr>
                <a:solidFill>
                  <a:schemeClr val="tx1"/>
                </a:solidFill>
                <a:latin typeface="Arial" charset="0"/>
                <a:ea typeface="宋体" charset="0"/>
              </a:defRPr>
            </a:lvl2pPr>
            <a:lvl3pPr marL="1143000" indent="-228600" defTabSz="909638" eaLnBrk="0" hangingPunct="0">
              <a:defRPr>
                <a:solidFill>
                  <a:schemeClr val="tx1"/>
                </a:solidFill>
                <a:latin typeface="Arial" charset="0"/>
                <a:ea typeface="宋体" charset="0"/>
              </a:defRPr>
            </a:lvl3pPr>
            <a:lvl4pPr marL="1598613" indent="-227013" defTabSz="909638" eaLnBrk="0" hangingPunct="0">
              <a:defRPr>
                <a:solidFill>
                  <a:schemeClr val="tx1"/>
                </a:solidFill>
                <a:latin typeface="Arial" charset="0"/>
                <a:ea typeface="宋体" charset="0"/>
              </a:defRPr>
            </a:lvl4pPr>
            <a:lvl5pPr marL="2055813" indent="-228600" defTabSz="909638" eaLnBrk="0" hangingPunct="0">
              <a:defRPr>
                <a:solidFill>
                  <a:schemeClr val="tx1"/>
                </a:solidFill>
                <a:latin typeface="Arial" charset="0"/>
                <a:ea typeface="宋体" charset="0"/>
              </a:defRPr>
            </a:lvl5pPr>
            <a:lvl6pPr marL="2513013" indent="-228600" defTabSz="909638" eaLnBrk="0" fontAlgn="base" hangingPunct="0">
              <a:spcBef>
                <a:spcPct val="0"/>
              </a:spcBef>
              <a:spcAft>
                <a:spcPct val="0"/>
              </a:spcAft>
              <a:defRPr>
                <a:solidFill>
                  <a:schemeClr val="tx1"/>
                </a:solidFill>
                <a:latin typeface="Arial" charset="0"/>
                <a:ea typeface="宋体" charset="0"/>
              </a:defRPr>
            </a:lvl6pPr>
            <a:lvl7pPr marL="2970213" indent="-228600" defTabSz="909638" eaLnBrk="0" fontAlgn="base" hangingPunct="0">
              <a:spcBef>
                <a:spcPct val="0"/>
              </a:spcBef>
              <a:spcAft>
                <a:spcPct val="0"/>
              </a:spcAft>
              <a:defRPr>
                <a:solidFill>
                  <a:schemeClr val="tx1"/>
                </a:solidFill>
                <a:latin typeface="Arial" charset="0"/>
                <a:ea typeface="宋体" charset="0"/>
              </a:defRPr>
            </a:lvl7pPr>
            <a:lvl8pPr marL="3427413" indent="-228600" defTabSz="909638" eaLnBrk="0" fontAlgn="base" hangingPunct="0">
              <a:spcBef>
                <a:spcPct val="0"/>
              </a:spcBef>
              <a:spcAft>
                <a:spcPct val="0"/>
              </a:spcAft>
              <a:defRPr>
                <a:solidFill>
                  <a:schemeClr val="tx1"/>
                </a:solidFill>
                <a:latin typeface="Arial" charset="0"/>
                <a:ea typeface="宋体" charset="0"/>
              </a:defRPr>
            </a:lvl8pPr>
            <a:lvl9pPr marL="3884613" indent="-228600" defTabSz="909638" eaLnBrk="0" fontAlgn="base" hangingPunct="0">
              <a:spcBef>
                <a:spcPct val="0"/>
              </a:spcBef>
              <a:spcAft>
                <a:spcPct val="0"/>
              </a:spcAft>
              <a:defRPr>
                <a:solidFill>
                  <a:schemeClr val="tx1"/>
                </a:solidFill>
                <a:latin typeface="Arial" charset="0"/>
                <a:ea typeface="宋体" charset="0"/>
              </a:defRPr>
            </a:lvl9pPr>
          </a:lstStyle>
          <a:p>
            <a:pPr algn="r" eaLnBrk="1" hangingPunct="1"/>
            <a:fld id="{C0EB2CBB-FEFE-D143-B936-36DECDD48239}" type="slidenum">
              <a:rPr lang="en-US" altLang="zh-CN" sz="1200">
                <a:latin typeface="Shruti" charset="0"/>
              </a:rPr>
              <a:pPr algn="r" eaLnBrk="1" hangingPunct="1"/>
              <a:t>23</a:t>
            </a:fld>
            <a:endParaRPr lang="en-US" altLang="zh-CN" sz="1200">
              <a:latin typeface="Shruti" charset="0"/>
            </a:endParaRPr>
          </a:p>
        </p:txBody>
      </p:sp>
      <p:sp>
        <p:nvSpPr>
          <p:cNvPr id="321539" name="Rectangle 2"/>
          <p:cNvSpPr>
            <a:spLocks noGrp="1" noRot="1" noChangeAspect="1" noChangeArrowheads="1" noTextEdit="1"/>
          </p:cNvSpPr>
          <p:nvPr>
            <p:ph type="sldImg"/>
          </p:nvPr>
        </p:nvSpPr>
        <p:spPr bwMode="auto">
          <a:xfrm>
            <a:off x="1128713" y="673100"/>
            <a:ext cx="4602162"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21540" name="Rectangle 3"/>
          <p:cNvSpPr>
            <a:spLocks noGrp="1" noChangeArrowheads="1"/>
          </p:cNvSpPr>
          <p:nvPr>
            <p:ph type="body" idx="1"/>
          </p:nvPr>
        </p:nvSpPr>
        <p:spPr bwMode="auto">
          <a:xfrm>
            <a:off x="893763" y="4346575"/>
            <a:ext cx="5070475" cy="4124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91425" tIns="45712" rIns="91425" bIns="45712" numCol="1" anchor="t" anchorCtr="0" compatLnSpc="1">
            <a:prstTxWarp prst="textNoShape">
              <a:avLst/>
            </a:prstTxWarp>
          </a:bodyPr>
          <a:lstStyle/>
          <a:p>
            <a:pPr eaLnBrk="1" hangingPunct="1"/>
            <a:endParaRPr lang="en-US" altLang="zh-CN">
              <a:cs typeface="Arial" charset="0"/>
            </a:endParaRPr>
          </a:p>
        </p:txBody>
      </p:sp>
    </p:spTree>
    <p:extLst>
      <p:ext uri="{BB962C8B-B14F-4D97-AF65-F5344CB8AC3E}">
        <p14:creationId xmlns:p14="http://schemas.microsoft.com/office/powerpoint/2010/main" val="1757669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62398155-5FE9-8F4F-802E-0D894644F77D}" type="slidenum">
              <a:rPr altLang="zh-CN" sz="1200" noProof="1"/>
              <a:pPr algn="r" eaLnBrk="1" hangingPunct="1"/>
              <a:t>26</a:t>
            </a:fld>
            <a:endParaRPr altLang="zh-CN" sz="1200" noProof="1"/>
          </a:p>
        </p:txBody>
      </p:sp>
      <p:sp>
        <p:nvSpPr>
          <p:cNvPr id="190467" name="Rectangle 2"/>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0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zh-CN"/>
          </a:p>
        </p:txBody>
      </p:sp>
    </p:spTree>
    <p:extLst>
      <p:ext uri="{BB962C8B-B14F-4D97-AF65-F5344CB8AC3E}">
        <p14:creationId xmlns:p14="http://schemas.microsoft.com/office/powerpoint/2010/main" val="365616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zh-CN" altLang="en-US"/>
          </a:p>
        </p:txBody>
      </p:sp>
      <p:sp>
        <p:nvSpPr>
          <p:cNvPr id="19456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E6BFAF9C-3C36-5244-9A38-4E03B69FA4F5}" type="slidenum">
              <a:rPr lang="en-US" altLang="zh-CN" sz="1200">
                <a:latin typeface="Calibri" charset="0"/>
              </a:rPr>
              <a:pPr algn="r" eaLnBrk="1" hangingPunct="1"/>
              <a:t>29</a:t>
            </a:fld>
            <a:endParaRPr lang="en-US" altLang="zh-CN" sz="1200">
              <a:latin typeface="Calibri" charset="0"/>
            </a:endParaRPr>
          </a:p>
        </p:txBody>
      </p:sp>
    </p:spTree>
    <p:extLst>
      <p:ext uri="{BB962C8B-B14F-4D97-AF65-F5344CB8AC3E}">
        <p14:creationId xmlns:p14="http://schemas.microsoft.com/office/powerpoint/2010/main" val="965952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7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以手机上网为便，分析手机上网开通有多少、取消有多少、咨询有多少、查询有多少、投诉有多少</a:t>
            </a:r>
            <a:r>
              <a:rPr lang="en-US" altLang="zh-CN"/>
              <a:t>……</a:t>
            </a:r>
          </a:p>
          <a:p>
            <a:r>
              <a:rPr lang="zh-CN" altLang="en-US"/>
              <a:t>开通</a:t>
            </a:r>
            <a:r>
              <a:rPr lang="en-US" altLang="zh-CN"/>
              <a:t>1-30</a:t>
            </a:r>
            <a:r>
              <a:rPr lang="zh-CN" altLang="en-US"/>
              <a:t>号之间的曲线</a:t>
            </a:r>
          </a:p>
        </p:txBody>
      </p:sp>
      <p:sp>
        <p:nvSpPr>
          <p:cNvPr id="19763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F70A5303-4010-A54F-AD0F-59D9C85E1D7C}" type="slidenum">
              <a:rPr lang="en-US" altLang="zh-CN" sz="1200">
                <a:latin typeface="Calibri" charset="0"/>
              </a:rPr>
              <a:pPr algn="r" eaLnBrk="1" hangingPunct="1"/>
              <a:t>31</a:t>
            </a:fld>
            <a:endParaRPr lang="en-US" altLang="zh-CN" sz="1200">
              <a:latin typeface="Calibri" charset="0"/>
            </a:endParaRPr>
          </a:p>
        </p:txBody>
      </p:sp>
    </p:spTree>
    <p:extLst>
      <p:ext uri="{BB962C8B-B14F-4D97-AF65-F5344CB8AC3E}">
        <p14:creationId xmlns:p14="http://schemas.microsoft.com/office/powerpoint/2010/main" val="1938073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9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zh-CN" altLang="en-US"/>
          </a:p>
        </p:txBody>
      </p:sp>
      <p:sp>
        <p:nvSpPr>
          <p:cNvPr id="19968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B03B6149-D33A-A543-BAF2-9A149750F040}" type="slidenum">
              <a:rPr lang="en-US" altLang="zh-CN" sz="1200">
                <a:latin typeface="Calibri" charset="0"/>
              </a:rPr>
              <a:pPr algn="r" eaLnBrk="1" hangingPunct="1"/>
              <a:t>32</a:t>
            </a:fld>
            <a:endParaRPr lang="en-US" altLang="zh-CN" sz="1200">
              <a:latin typeface="Calibri" charset="0"/>
            </a:endParaRPr>
          </a:p>
        </p:txBody>
      </p:sp>
    </p:spTree>
    <p:extLst>
      <p:ext uri="{BB962C8B-B14F-4D97-AF65-F5344CB8AC3E}">
        <p14:creationId xmlns:p14="http://schemas.microsoft.com/office/powerpoint/2010/main" val="177743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01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zh-CN" altLang="en-US"/>
          </a:p>
        </p:txBody>
      </p:sp>
      <p:sp>
        <p:nvSpPr>
          <p:cNvPr id="201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3A705519-E71A-264E-90FB-3C350A5853D2}" type="slidenum">
              <a:rPr lang="en-US" altLang="zh-CN" sz="1200">
                <a:latin typeface="Calibri" charset="0"/>
              </a:rPr>
              <a:pPr algn="r" eaLnBrk="1" hangingPunct="1"/>
              <a:t>33</a:t>
            </a:fld>
            <a:endParaRPr lang="en-US" altLang="zh-CN" sz="1200">
              <a:latin typeface="Calibri" charset="0"/>
            </a:endParaRPr>
          </a:p>
        </p:txBody>
      </p:sp>
    </p:spTree>
    <p:extLst>
      <p:ext uri="{BB962C8B-B14F-4D97-AF65-F5344CB8AC3E}">
        <p14:creationId xmlns:p14="http://schemas.microsoft.com/office/powerpoint/2010/main" val="185201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491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91425" tIns="45712" rIns="91425" bIns="45712" numCol="1" anchor="t" anchorCtr="0" compatLnSpc="1">
            <a:prstTxWarp prst="textNoShape">
              <a:avLst/>
            </a:prstTxWarp>
          </a:bodyPr>
          <a:lstStyle/>
          <a:p>
            <a:pPr>
              <a:spcBef>
                <a:spcPct val="0"/>
              </a:spcBef>
            </a:pPr>
            <a:endParaRPr lang="en-US" altLang="zh-CN"/>
          </a:p>
        </p:txBody>
      </p:sp>
    </p:spTree>
    <p:extLst>
      <p:ext uri="{BB962C8B-B14F-4D97-AF65-F5344CB8AC3E}">
        <p14:creationId xmlns:p14="http://schemas.microsoft.com/office/powerpoint/2010/main" val="97111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spect="1" noChangeArrowheads="1" noTextEdit="1"/>
          </p:cNvSpPr>
          <p:nvPr>
            <p:ph type="sldImg"/>
          </p:nvPr>
        </p:nvSpPr>
        <p:spPr bwMode="auto">
          <a:xfrm>
            <a:off x="1146175" y="687388"/>
            <a:ext cx="4568825" cy="34274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33827" name="Rectangle 3"/>
          <p:cNvSpPr>
            <a:spLocks noGrp="1" noChangeArrowheads="1"/>
          </p:cNvSpPr>
          <p:nvPr>
            <p:ph type="body" idx="1"/>
          </p:nvPr>
        </p:nvSpPr>
        <p:spPr bwMode="auto">
          <a:xfrm>
            <a:off x="685800" y="4343400"/>
            <a:ext cx="54864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buFontTx/>
              <a:buChar char="-"/>
            </a:pPr>
            <a:r>
              <a:rPr lang="zh-CN" altLang="en-US"/>
              <a:t> 近似实时地语音分析</a:t>
            </a:r>
            <a:r>
              <a:rPr lang="en-US" altLang="zh-CN"/>
              <a:t> – </a:t>
            </a:r>
            <a:r>
              <a:rPr lang="zh-CN" altLang="en-US"/>
              <a:t>每小时分析结果即更新到完整语义索引数据库中</a:t>
            </a:r>
            <a:endParaRPr lang="en-US" altLang="zh-CN"/>
          </a:p>
          <a:p>
            <a:pPr lvl="1">
              <a:buFontTx/>
              <a:buChar char="-"/>
            </a:pPr>
            <a:r>
              <a:rPr lang="zh-CN" altLang="en-US"/>
              <a:t> 提供非常强大的分析工具</a:t>
            </a:r>
            <a:r>
              <a:rPr lang="en-US" altLang="zh-CN"/>
              <a:t> – I can identify in the same day if things are peaking. Reacting quicker to changes.</a:t>
            </a:r>
          </a:p>
          <a:p>
            <a:pPr lvl="1"/>
            <a:r>
              <a:rPr lang="en-US" altLang="zh-CN"/>
              <a:t>-LVCSR </a:t>
            </a:r>
            <a:r>
              <a:rPr lang="zh-CN" altLang="en-US"/>
              <a:t>大词表连续语音识别技术</a:t>
            </a:r>
            <a:endParaRPr lang="en-US" altLang="zh-CN"/>
          </a:p>
          <a:p>
            <a:pPr lvl="1"/>
            <a:endParaRPr lang="en-US" altLang="zh-CN"/>
          </a:p>
        </p:txBody>
      </p:sp>
    </p:spTree>
    <p:extLst>
      <p:ext uri="{BB962C8B-B14F-4D97-AF65-F5344CB8AC3E}">
        <p14:creationId xmlns:p14="http://schemas.microsoft.com/office/powerpoint/2010/main" val="6886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36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zh-CN" altLang="en-US"/>
          </a:p>
        </p:txBody>
      </p:sp>
      <p:sp>
        <p:nvSpPr>
          <p:cNvPr id="67588" name="灯片编号占位符 3"/>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106CFFC2-7753-A94D-B51E-A1B1B44169B8}" type="slidenum">
              <a:rPr altLang="zh-CN" sz="1200" noProof="1"/>
              <a:pPr algn="r" eaLnBrk="1" hangingPunct="1"/>
              <a:t>10</a:t>
            </a:fld>
            <a:endParaRPr altLang="en-US" sz="1200" noProof="1"/>
          </a:p>
        </p:txBody>
      </p:sp>
    </p:spTree>
    <p:extLst>
      <p:ext uri="{BB962C8B-B14F-4D97-AF65-F5344CB8AC3E}">
        <p14:creationId xmlns:p14="http://schemas.microsoft.com/office/powerpoint/2010/main" val="200830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38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zh-CN" sz="800"/>
          </a:p>
        </p:txBody>
      </p:sp>
      <p:sp>
        <p:nvSpPr>
          <p:cNvPr id="33894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2D9EDA9F-863C-4744-84D9-693C9E8222A0}" type="slidenum">
              <a:rPr altLang="en-US" sz="1200" noProof="1"/>
              <a:pPr algn="r" eaLnBrk="1" hangingPunct="1"/>
              <a:t>11</a:t>
            </a:fld>
            <a:endParaRPr altLang="en-US" sz="1200" noProof="1"/>
          </a:p>
        </p:txBody>
      </p:sp>
    </p:spTree>
    <p:extLst>
      <p:ext uri="{BB962C8B-B14F-4D97-AF65-F5344CB8AC3E}">
        <p14:creationId xmlns:p14="http://schemas.microsoft.com/office/powerpoint/2010/main" val="1593638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06" tIns="45553" rIns="91106" bIns="45553" anchor="b"/>
          <a:lstStyle>
            <a:lvl1pPr defTabSz="909638" eaLnBrk="0" hangingPunct="0">
              <a:defRPr>
                <a:solidFill>
                  <a:schemeClr val="tx1"/>
                </a:solidFill>
                <a:latin typeface="Arial" charset="0"/>
                <a:ea typeface="宋体" charset="0"/>
              </a:defRPr>
            </a:lvl1pPr>
            <a:lvl2pPr marL="742950" indent="-285750" defTabSz="909638" eaLnBrk="0" hangingPunct="0">
              <a:defRPr>
                <a:solidFill>
                  <a:schemeClr val="tx1"/>
                </a:solidFill>
                <a:latin typeface="Arial" charset="0"/>
                <a:ea typeface="宋体" charset="0"/>
              </a:defRPr>
            </a:lvl2pPr>
            <a:lvl3pPr marL="1143000" indent="-228600" defTabSz="909638" eaLnBrk="0" hangingPunct="0">
              <a:defRPr>
                <a:solidFill>
                  <a:schemeClr val="tx1"/>
                </a:solidFill>
                <a:latin typeface="Arial" charset="0"/>
                <a:ea typeface="宋体" charset="0"/>
              </a:defRPr>
            </a:lvl3pPr>
            <a:lvl4pPr marL="1598613" indent="-227013" defTabSz="909638" eaLnBrk="0" hangingPunct="0">
              <a:defRPr>
                <a:solidFill>
                  <a:schemeClr val="tx1"/>
                </a:solidFill>
                <a:latin typeface="Arial" charset="0"/>
                <a:ea typeface="宋体" charset="0"/>
              </a:defRPr>
            </a:lvl4pPr>
            <a:lvl5pPr marL="2055813" indent="-228600" defTabSz="909638" eaLnBrk="0" hangingPunct="0">
              <a:defRPr>
                <a:solidFill>
                  <a:schemeClr val="tx1"/>
                </a:solidFill>
                <a:latin typeface="Arial" charset="0"/>
                <a:ea typeface="宋体" charset="0"/>
              </a:defRPr>
            </a:lvl5pPr>
            <a:lvl6pPr marL="2513013" indent="-228600" defTabSz="909638" eaLnBrk="0" fontAlgn="base" hangingPunct="0">
              <a:spcBef>
                <a:spcPct val="0"/>
              </a:spcBef>
              <a:spcAft>
                <a:spcPct val="0"/>
              </a:spcAft>
              <a:defRPr>
                <a:solidFill>
                  <a:schemeClr val="tx1"/>
                </a:solidFill>
                <a:latin typeface="Arial" charset="0"/>
                <a:ea typeface="宋体" charset="0"/>
              </a:defRPr>
            </a:lvl6pPr>
            <a:lvl7pPr marL="2970213" indent="-228600" defTabSz="909638" eaLnBrk="0" fontAlgn="base" hangingPunct="0">
              <a:spcBef>
                <a:spcPct val="0"/>
              </a:spcBef>
              <a:spcAft>
                <a:spcPct val="0"/>
              </a:spcAft>
              <a:defRPr>
                <a:solidFill>
                  <a:schemeClr val="tx1"/>
                </a:solidFill>
                <a:latin typeface="Arial" charset="0"/>
                <a:ea typeface="宋体" charset="0"/>
              </a:defRPr>
            </a:lvl7pPr>
            <a:lvl8pPr marL="3427413" indent="-228600" defTabSz="909638" eaLnBrk="0" fontAlgn="base" hangingPunct="0">
              <a:spcBef>
                <a:spcPct val="0"/>
              </a:spcBef>
              <a:spcAft>
                <a:spcPct val="0"/>
              </a:spcAft>
              <a:defRPr>
                <a:solidFill>
                  <a:schemeClr val="tx1"/>
                </a:solidFill>
                <a:latin typeface="Arial" charset="0"/>
                <a:ea typeface="宋体" charset="0"/>
              </a:defRPr>
            </a:lvl8pPr>
            <a:lvl9pPr marL="3884613" indent="-228600" defTabSz="909638" eaLnBrk="0" fontAlgn="base" hangingPunct="0">
              <a:spcBef>
                <a:spcPct val="0"/>
              </a:spcBef>
              <a:spcAft>
                <a:spcPct val="0"/>
              </a:spcAft>
              <a:defRPr>
                <a:solidFill>
                  <a:schemeClr val="tx1"/>
                </a:solidFill>
                <a:latin typeface="Arial" charset="0"/>
                <a:ea typeface="宋体" charset="0"/>
              </a:defRPr>
            </a:lvl9pPr>
          </a:lstStyle>
          <a:p>
            <a:pPr algn="r" eaLnBrk="1" hangingPunct="1"/>
            <a:fld id="{F2DCFA5E-311F-9541-AAAC-D49834170A4C}" type="slidenum">
              <a:rPr lang="en-US" altLang="zh-CN" sz="1200">
                <a:latin typeface="Shruti" charset="0"/>
              </a:rPr>
              <a:pPr algn="r" eaLnBrk="1" hangingPunct="1"/>
              <a:t>12</a:t>
            </a:fld>
            <a:endParaRPr lang="en-US" altLang="zh-CN" sz="1200">
              <a:latin typeface="Shruti" charset="0"/>
            </a:endParaRPr>
          </a:p>
        </p:txBody>
      </p:sp>
      <p:sp>
        <p:nvSpPr>
          <p:cNvPr id="302083" name="Rectangle 2"/>
          <p:cNvSpPr>
            <a:spLocks noGrp="1" noRot="1" noChangeAspect="1" noChangeArrowheads="1" noTextEdit="1"/>
          </p:cNvSpPr>
          <p:nvPr>
            <p:ph type="sldImg"/>
          </p:nvPr>
        </p:nvSpPr>
        <p:spPr bwMode="auto">
          <a:xfrm>
            <a:off x="1128713" y="673100"/>
            <a:ext cx="4602162"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2084" name="Rectangle 3"/>
          <p:cNvSpPr>
            <a:spLocks noGrp="1" noChangeArrowheads="1"/>
          </p:cNvSpPr>
          <p:nvPr>
            <p:ph type="body" idx="1"/>
          </p:nvPr>
        </p:nvSpPr>
        <p:spPr bwMode="auto">
          <a:xfrm>
            <a:off x="893763" y="4346575"/>
            <a:ext cx="5070475" cy="4124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91425" tIns="45712" rIns="91425" bIns="45712" numCol="1" anchor="t" anchorCtr="0" compatLnSpc="1">
            <a:prstTxWarp prst="textNoShape">
              <a:avLst/>
            </a:prstTxWarp>
          </a:bodyPr>
          <a:lstStyle/>
          <a:p>
            <a:pPr eaLnBrk="1" hangingPunct="1"/>
            <a:endParaRPr lang="en-US" altLang="zh-CN">
              <a:cs typeface="Arial" charset="0"/>
            </a:endParaRPr>
          </a:p>
        </p:txBody>
      </p:sp>
    </p:spTree>
    <p:extLst>
      <p:ext uri="{BB962C8B-B14F-4D97-AF65-F5344CB8AC3E}">
        <p14:creationId xmlns:p14="http://schemas.microsoft.com/office/powerpoint/2010/main" val="866089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06" tIns="45553" rIns="91106" bIns="45553" anchor="b"/>
          <a:lstStyle>
            <a:lvl1pPr defTabSz="909638" eaLnBrk="0" hangingPunct="0">
              <a:defRPr>
                <a:solidFill>
                  <a:schemeClr val="tx1"/>
                </a:solidFill>
                <a:latin typeface="Arial" charset="0"/>
                <a:ea typeface="宋体" charset="0"/>
              </a:defRPr>
            </a:lvl1pPr>
            <a:lvl2pPr marL="742950" indent="-285750" defTabSz="909638" eaLnBrk="0" hangingPunct="0">
              <a:defRPr>
                <a:solidFill>
                  <a:schemeClr val="tx1"/>
                </a:solidFill>
                <a:latin typeface="Arial" charset="0"/>
                <a:ea typeface="宋体" charset="0"/>
              </a:defRPr>
            </a:lvl2pPr>
            <a:lvl3pPr marL="1143000" indent="-228600" defTabSz="909638" eaLnBrk="0" hangingPunct="0">
              <a:defRPr>
                <a:solidFill>
                  <a:schemeClr val="tx1"/>
                </a:solidFill>
                <a:latin typeface="Arial" charset="0"/>
                <a:ea typeface="宋体" charset="0"/>
              </a:defRPr>
            </a:lvl3pPr>
            <a:lvl4pPr marL="1598613" indent="-227013" defTabSz="909638" eaLnBrk="0" hangingPunct="0">
              <a:defRPr>
                <a:solidFill>
                  <a:schemeClr val="tx1"/>
                </a:solidFill>
                <a:latin typeface="Arial" charset="0"/>
                <a:ea typeface="宋体" charset="0"/>
              </a:defRPr>
            </a:lvl4pPr>
            <a:lvl5pPr marL="2055813" indent="-228600" defTabSz="909638" eaLnBrk="0" hangingPunct="0">
              <a:defRPr>
                <a:solidFill>
                  <a:schemeClr val="tx1"/>
                </a:solidFill>
                <a:latin typeface="Arial" charset="0"/>
                <a:ea typeface="宋体" charset="0"/>
              </a:defRPr>
            </a:lvl5pPr>
            <a:lvl6pPr marL="2513013" indent="-228600" defTabSz="909638" eaLnBrk="0" fontAlgn="base" hangingPunct="0">
              <a:spcBef>
                <a:spcPct val="0"/>
              </a:spcBef>
              <a:spcAft>
                <a:spcPct val="0"/>
              </a:spcAft>
              <a:defRPr>
                <a:solidFill>
                  <a:schemeClr val="tx1"/>
                </a:solidFill>
                <a:latin typeface="Arial" charset="0"/>
                <a:ea typeface="宋体" charset="0"/>
              </a:defRPr>
            </a:lvl6pPr>
            <a:lvl7pPr marL="2970213" indent="-228600" defTabSz="909638" eaLnBrk="0" fontAlgn="base" hangingPunct="0">
              <a:spcBef>
                <a:spcPct val="0"/>
              </a:spcBef>
              <a:spcAft>
                <a:spcPct val="0"/>
              </a:spcAft>
              <a:defRPr>
                <a:solidFill>
                  <a:schemeClr val="tx1"/>
                </a:solidFill>
                <a:latin typeface="Arial" charset="0"/>
                <a:ea typeface="宋体" charset="0"/>
              </a:defRPr>
            </a:lvl7pPr>
            <a:lvl8pPr marL="3427413" indent="-228600" defTabSz="909638" eaLnBrk="0" fontAlgn="base" hangingPunct="0">
              <a:spcBef>
                <a:spcPct val="0"/>
              </a:spcBef>
              <a:spcAft>
                <a:spcPct val="0"/>
              </a:spcAft>
              <a:defRPr>
                <a:solidFill>
                  <a:schemeClr val="tx1"/>
                </a:solidFill>
                <a:latin typeface="Arial" charset="0"/>
                <a:ea typeface="宋体" charset="0"/>
              </a:defRPr>
            </a:lvl8pPr>
            <a:lvl9pPr marL="3884613" indent="-228600" defTabSz="909638" eaLnBrk="0" fontAlgn="base" hangingPunct="0">
              <a:spcBef>
                <a:spcPct val="0"/>
              </a:spcBef>
              <a:spcAft>
                <a:spcPct val="0"/>
              </a:spcAft>
              <a:defRPr>
                <a:solidFill>
                  <a:schemeClr val="tx1"/>
                </a:solidFill>
                <a:latin typeface="Arial" charset="0"/>
                <a:ea typeface="宋体" charset="0"/>
              </a:defRPr>
            </a:lvl9pPr>
          </a:lstStyle>
          <a:p>
            <a:pPr algn="r" eaLnBrk="1" hangingPunct="1"/>
            <a:fld id="{681AB72E-0C8F-9941-A9E7-ABD57C27E1EE}" type="slidenum">
              <a:rPr lang="en-US" altLang="zh-CN" sz="1200">
                <a:latin typeface="Shruti" charset="0"/>
              </a:rPr>
              <a:pPr algn="r" eaLnBrk="1" hangingPunct="1"/>
              <a:t>13</a:t>
            </a:fld>
            <a:endParaRPr lang="en-US" altLang="zh-CN" sz="1200">
              <a:latin typeface="Shruti" charset="0"/>
            </a:endParaRPr>
          </a:p>
        </p:txBody>
      </p:sp>
      <p:sp>
        <p:nvSpPr>
          <p:cNvPr id="304131" name="Rectangle 2"/>
          <p:cNvSpPr>
            <a:spLocks noGrp="1" noRot="1" noChangeAspect="1" noChangeArrowheads="1" noTextEdit="1"/>
          </p:cNvSpPr>
          <p:nvPr>
            <p:ph type="sldImg"/>
          </p:nvPr>
        </p:nvSpPr>
        <p:spPr bwMode="auto">
          <a:xfrm>
            <a:off x="1128713" y="673100"/>
            <a:ext cx="4602162"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4132" name="Rectangle 3"/>
          <p:cNvSpPr>
            <a:spLocks noGrp="1" noChangeArrowheads="1"/>
          </p:cNvSpPr>
          <p:nvPr>
            <p:ph type="body" idx="1"/>
          </p:nvPr>
        </p:nvSpPr>
        <p:spPr bwMode="auto">
          <a:xfrm>
            <a:off x="893763" y="4346575"/>
            <a:ext cx="5070475" cy="4124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12" rIns="91425" bIns="45712" numCol="1" anchor="t" anchorCtr="0" compatLnSpc="1">
            <a:prstTxWarp prst="textNoShape">
              <a:avLst/>
            </a:prstTxWarp>
          </a:bodyPr>
          <a:lstStyle/>
          <a:p>
            <a:pPr eaLnBrk="1" hangingPunct="1"/>
            <a:r>
              <a:rPr lang="zh-CN" altLang="zh-CN">
                <a:latin typeface="宋体" charset="0"/>
              </a:rPr>
              <a:t>可以推测出坐席较多的使用了</a:t>
            </a:r>
            <a:r>
              <a:rPr lang="zh-CN" altLang="zh-CN"/>
              <a:t>“</a:t>
            </a:r>
            <a:r>
              <a:rPr lang="zh-CN" altLang="zh-CN">
                <a:latin typeface="宋体" charset="0"/>
              </a:rPr>
              <a:t>故障免费拖车、无油免费送油、定点免费洗车、免费道路事故救援</a:t>
            </a:r>
            <a:r>
              <a:rPr lang="zh-CN" altLang="zh-CN"/>
              <a:t>”</a:t>
            </a:r>
            <a:r>
              <a:rPr lang="zh-CN" altLang="zh-CN">
                <a:latin typeface="宋体" charset="0"/>
              </a:rPr>
              <a:t>的相关促销话术</a:t>
            </a:r>
            <a:r>
              <a:rPr lang="zh-CN" altLang="zh-CN"/>
              <a:t>。</a:t>
            </a:r>
            <a:endParaRPr lang="en-US" altLang="zh-CN">
              <a:cs typeface="Arial" charset="0"/>
            </a:endParaRPr>
          </a:p>
        </p:txBody>
      </p:sp>
    </p:spTree>
    <p:extLst>
      <p:ext uri="{BB962C8B-B14F-4D97-AF65-F5344CB8AC3E}">
        <p14:creationId xmlns:p14="http://schemas.microsoft.com/office/powerpoint/2010/main" val="724756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106" tIns="45553" rIns="91106" bIns="45553" anchor="b"/>
          <a:lstStyle>
            <a:lvl1pPr defTabSz="909638" eaLnBrk="0" hangingPunct="0">
              <a:defRPr>
                <a:solidFill>
                  <a:schemeClr val="tx1"/>
                </a:solidFill>
                <a:latin typeface="Arial" charset="0"/>
                <a:ea typeface="宋体" charset="0"/>
              </a:defRPr>
            </a:lvl1pPr>
            <a:lvl2pPr marL="742950" indent="-285750" defTabSz="909638" eaLnBrk="0" hangingPunct="0">
              <a:defRPr>
                <a:solidFill>
                  <a:schemeClr val="tx1"/>
                </a:solidFill>
                <a:latin typeface="Arial" charset="0"/>
                <a:ea typeface="宋体" charset="0"/>
              </a:defRPr>
            </a:lvl2pPr>
            <a:lvl3pPr marL="1143000" indent="-228600" defTabSz="909638" eaLnBrk="0" hangingPunct="0">
              <a:defRPr>
                <a:solidFill>
                  <a:schemeClr val="tx1"/>
                </a:solidFill>
                <a:latin typeface="Arial" charset="0"/>
                <a:ea typeface="宋体" charset="0"/>
              </a:defRPr>
            </a:lvl3pPr>
            <a:lvl4pPr marL="1598613" indent="-227013" defTabSz="909638" eaLnBrk="0" hangingPunct="0">
              <a:defRPr>
                <a:solidFill>
                  <a:schemeClr val="tx1"/>
                </a:solidFill>
                <a:latin typeface="Arial" charset="0"/>
                <a:ea typeface="宋体" charset="0"/>
              </a:defRPr>
            </a:lvl4pPr>
            <a:lvl5pPr marL="2055813" indent="-228600" defTabSz="909638" eaLnBrk="0" hangingPunct="0">
              <a:defRPr>
                <a:solidFill>
                  <a:schemeClr val="tx1"/>
                </a:solidFill>
                <a:latin typeface="Arial" charset="0"/>
                <a:ea typeface="宋体" charset="0"/>
              </a:defRPr>
            </a:lvl5pPr>
            <a:lvl6pPr marL="2513013" indent="-228600" defTabSz="909638" eaLnBrk="0" fontAlgn="base" hangingPunct="0">
              <a:spcBef>
                <a:spcPct val="0"/>
              </a:spcBef>
              <a:spcAft>
                <a:spcPct val="0"/>
              </a:spcAft>
              <a:defRPr>
                <a:solidFill>
                  <a:schemeClr val="tx1"/>
                </a:solidFill>
                <a:latin typeface="Arial" charset="0"/>
                <a:ea typeface="宋体" charset="0"/>
              </a:defRPr>
            </a:lvl6pPr>
            <a:lvl7pPr marL="2970213" indent="-228600" defTabSz="909638" eaLnBrk="0" fontAlgn="base" hangingPunct="0">
              <a:spcBef>
                <a:spcPct val="0"/>
              </a:spcBef>
              <a:spcAft>
                <a:spcPct val="0"/>
              </a:spcAft>
              <a:defRPr>
                <a:solidFill>
                  <a:schemeClr val="tx1"/>
                </a:solidFill>
                <a:latin typeface="Arial" charset="0"/>
                <a:ea typeface="宋体" charset="0"/>
              </a:defRPr>
            </a:lvl7pPr>
            <a:lvl8pPr marL="3427413" indent="-228600" defTabSz="909638" eaLnBrk="0" fontAlgn="base" hangingPunct="0">
              <a:spcBef>
                <a:spcPct val="0"/>
              </a:spcBef>
              <a:spcAft>
                <a:spcPct val="0"/>
              </a:spcAft>
              <a:defRPr>
                <a:solidFill>
                  <a:schemeClr val="tx1"/>
                </a:solidFill>
                <a:latin typeface="Arial" charset="0"/>
                <a:ea typeface="宋体" charset="0"/>
              </a:defRPr>
            </a:lvl8pPr>
            <a:lvl9pPr marL="3884613" indent="-228600" defTabSz="909638" eaLnBrk="0" fontAlgn="base" hangingPunct="0">
              <a:spcBef>
                <a:spcPct val="0"/>
              </a:spcBef>
              <a:spcAft>
                <a:spcPct val="0"/>
              </a:spcAft>
              <a:defRPr>
                <a:solidFill>
                  <a:schemeClr val="tx1"/>
                </a:solidFill>
                <a:latin typeface="Arial" charset="0"/>
                <a:ea typeface="宋体" charset="0"/>
              </a:defRPr>
            </a:lvl9pPr>
          </a:lstStyle>
          <a:p>
            <a:pPr algn="r" eaLnBrk="1" hangingPunct="1"/>
            <a:fld id="{589492FF-0134-2C46-A206-C4E63FDF1B47}" type="slidenum">
              <a:rPr lang="en-US" altLang="zh-CN" sz="1200">
                <a:latin typeface="Shruti" charset="0"/>
              </a:rPr>
              <a:pPr algn="r" eaLnBrk="1" hangingPunct="1"/>
              <a:t>14</a:t>
            </a:fld>
            <a:endParaRPr lang="en-US" altLang="zh-CN" sz="1200">
              <a:latin typeface="Shruti" charset="0"/>
            </a:endParaRPr>
          </a:p>
        </p:txBody>
      </p:sp>
      <p:sp>
        <p:nvSpPr>
          <p:cNvPr id="306179" name="Rectangle 2"/>
          <p:cNvSpPr>
            <a:spLocks noGrp="1" noRot="1" noChangeAspect="1" noChangeArrowheads="1" noTextEdit="1"/>
          </p:cNvSpPr>
          <p:nvPr>
            <p:ph type="sldImg"/>
          </p:nvPr>
        </p:nvSpPr>
        <p:spPr bwMode="auto">
          <a:xfrm>
            <a:off x="1128713" y="673100"/>
            <a:ext cx="4602162"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6180" name="Rectangle 3"/>
          <p:cNvSpPr>
            <a:spLocks noGrp="1" noChangeArrowheads="1"/>
          </p:cNvSpPr>
          <p:nvPr>
            <p:ph type="body" idx="1"/>
          </p:nvPr>
        </p:nvSpPr>
        <p:spPr bwMode="auto">
          <a:xfrm>
            <a:off x="893763" y="4346575"/>
            <a:ext cx="5070475" cy="4124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91425" tIns="45712" rIns="91425" bIns="45712" numCol="1" anchor="t" anchorCtr="0" compatLnSpc="1">
            <a:prstTxWarp prst="textNoShape">
              <a:avLst/>
            </a:prstTxWarp>
          </a:bodyPr>
          <a:lstStyle/>
          <a:p>
            <a:pPr eaLnBrk="1" hangingPunct="1"/>
            <a:endParaRPr lang="en-US" altLang="zh-CN">
              <a:cs typeface="Arial" charset="0"/>
            </a:endParaRPr>
          </a:p>
        </p:txBody>
      </p:sp>
    </p:spTree>
    <p:extLst>
      <p:ext uri="{BB962C8B-B14F-4D97-AF65-F5344CB8AC3E}">
        <p14:creationId xmlns:p14="http://schemas.microsoft.com/office/powerpoint/2010/main" val="45111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09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91425" tIns="45712" rIns="91425" bIns="45712" numCol="1" anchor="ctr" anchorCtr="0" compatLnSpc="1">
            <a:prstTxWarp prst="textNoShape">
              <a:avLst/>
            </a:prstTxWarp>
          </a:bodyPr>
          <a:lstStyle/>
          <a:p>
            <a:pPr marL="228600" indent="-228600" eaLnBrk="1" hangingPunct="1">
              <a:buFont typeface="Calibri" charset="0"/>
              <a:buNone/>
            </a:pPr>
            <a:endParaRPr lang="zh-CN" altLang="en-US"/>
          </a:p>
        </p:txBody>
      </p:sp>
      <p:sp>
        <p:nvSpPr>
          <p:cNvPr id="309252" name="Slide Number Placeholder 3"/>
          <p:cNvSpPr txBox="1">
            <a:spLocks noGrp="1"/>
          </p:cNvSpPr>
          <p:nvPr/>
        </p:nvSpPr>
        <p:spPr bwMode="auto">
          <a:xfrm>
            <a:off x="3883025" y="8685213"/>
            <a:ext cx="2973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nchor="b"/>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598613" indent="-227013" eaLnBrk="0" hangingPunct="0">
              <a:defRPr>
                <a:solidFill>
                  <a:schemeClr val="tx1"/>
                </a:solidFill>
                <a:latin typeface="Arial" charset="0"/>
                <a:ea typeface="宋体" charset="0"/>
              </a:defRPr>
            </a:lvl4pPr>
            <a:lvl5pPr marL="2055813" indent="-228600" eaLnBrk="0" hangingPunct="0">
              <a:defRPr>
                <a:solidFill>
                  <a:schemeClr val="tx1"/>
                </a:solidFill>
                <a:latin typeface="Arial" charset="0"/>
                <a:ea typeface="宋体" charset="0"/>
              </a:defRPr>
            </a:lvl5pPr>
            <a:lvl6pPr marL="2513013" indent="-228600" eaLnBrk="0" fontAlgn="base" hangingPunct="0">
              <a:spcBef>
                <a:spcPct val="0"/>
              </a:spcBef>
              <a:spcAft>
                <a:spcPct val="0"/>
              </a:spcAft>
              <a:defRPr>
                <a:solidFill>
                  <a:schemeClr val="tx1"/>
                </a:solidFill>
                <a:latin typeface="Arial" charset="0"/>
                <a:ea typeface="宋体" charset="0"/>
              </a:defRPr>
            </a:lvl6pPr>
            <a:lvl7pPr marL="2970213" indent="-228600" eaLnBrk="0" fontAlgn="base" hangingPunct="0">
              <a:spcBef>
                <a:spcPct val="0"/>
              </a:spcBef>
              <a:spcAft>
                <a:spcPct val="0"/>
              </a:spcAft>
              <a:defRPr>
                <a:solidFill>
                  <a:schemeClr val="tx1"/>
                </a:solidFill>
                <a:latin typeface="Arial" charset="0"/>
                <a:ea typeface="宋体" charset="0"/>
              </a:defRPr>
            </a:lvl7pPr>
            <a:lvl8pPr marL="3427413" indent="-228600" eaLnBrk="0" fontAlgn="base" hangingPunct="0">
              <a:spcBef>
                <a:spcPct val="0"/>
              </a:spcBef>
              <a:spcAft>
                <a:spcPct val="0"/>
              </a:spcAft>
              <a:defRPr>
                <a:solidFill>
                  <a:schemeClr val="tx1"/>
                </a:solidFill>
                <a:latin typeface="Arial" charset="0"/>
                <a:ea typeface="宋体" charset="0"/>
              </a:defRPr>
            </a:lvl8pPr>
            <a:lvl9pPr marL="3884613"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4B176F78-B8DB-3340-8E58-D975D2887D00}" type="slidenum">
              <a:rPr lang="zh-CN" altLang="en-US" sz="1200"/>
              <a:pPr algn="r" eaLnBrk="1" hangingPunct="1"/>
              <a:t>16</a:t>
            </a:fld>
            <a:endParaRPr lang="zh-CN" altLang="zh-CN" sz="1200"/>
          </a:p>
        </p:txBody>
      </p:sp>
    </p:spTree>
    <p:extLst>
      <p:ext uri="{BB962C8B-B14F-4D97-AF65-F5344CB8AC3E}">
        <p14:creationId xmlns:p14="http://schemas.microsoft.com/office/powerpoint/2010/main" val="1275791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bwMode="auto">
          <a:xfrm>
            <a:off x="1146175" y="687388"/>
            <a:ext cx="4570413" cy="34274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13347" name="Rectangle 3"/>
          <p:cNvSpPr>
            <a:spLocks noGrp="1" noChangeArrowheads="1"/>
          </p:cNvSpPr>
          <p:nvPr>
            <p:ph type="body" idx="1"/>
          </p:nvPr>
        </p:nvSpPr>
        <p:spPr bwMode="auto">
          <a:xfrm>
            <a:off x="685800" y="4343400"/>
            <a:ext cx="54864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91425" tIns="45712" rIns="91425" bIns="45712" numCol="1" anchor="ctr" anchorCtr="0" compatLnSpc="1">
            <a:prstTxWarp prst="textNoShape">
              <a:avLst/>
            </a:prstTxWarp>
          </a:bodyPr>
          <a:lstStyle/>
          <a:p>
            <a:pPr>
              <a:spcBef>
                <a:spcPct val="0"/>
              </a:spcBef>
            </a:pPr>
            <a:endParaRPr lang="zh-CN" altLang="zh-CN"/>
          </a:p>
        </p:txBody>
      </p:sp>
    </p:spTree>
    <p:extLst>
      <p:ext uri="{BB962C8B-B14F-4D97-AF65-F5344CB8AC3E}">
        <p14:creationId xmlns:p14="http://schemas.microsoft.com/office/powerpoint/2010/main" val="1753496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3497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56856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53163" y="0"/>
            <a:ext cx="1960562" cy="5934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71475" y="0"/>
            <a:ext cx="5729288" cy="5934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9089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71475" y="0"/>
            <a:ext cx="6705600" cy="762000"/>
          </a:xfrm>
        </p:spPr>
        <p:txBody>
          <a:bodyPr/>
          <a:lstStyle/>
          <a:p>
            <a:r>
              <a:rPr lang="en-US"/>
              <a:t>Click to edit Master title style</a:t>
            </a:r>
          </a:p>
        </p:txBody>
      </p:sp>
      <p:sp>
        <p:nvSpPr>
          <p:cNvPr id="3" name="Content Placeholder 2"/>
          <p:cNvSpPr>
            <a:spLocks noGrp="1"/>
          </p:cNvSpPr>
          <p:nvPr>
            <p:ph sz="half" idx="1"/>
          </p:nvPr>
        </p:nvSpPr>
        <p:spPr>
          <a:xfrm>
            <a:off x="441325" y="1362075"/>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403725" y="1362075"/>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9143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4313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2790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1325" y="1362075"/>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03725" y="1362075"/>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7772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331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75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43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54758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49516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file://localhost/200GB/-projects/VWAS/WAS2115\Rebranding%2520Powerpoint/bottomband_external_WAS.jpg" TargetMode="Externa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file://localhost/200GB/-projects/VWAS/WAS2115\Rebranding%2520Powerpoint/ppt_interior_004_WAS.jpg"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371475" y="0"/>
            <a:ext cx="6705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4"/>
          <p:cNvSpPr>
            <a:spLocks noGrp="1" noChangeArrowheads="1"/>
          </p:cNvSpPr>
          <p:nvPr>
            <p:ph type="body" idx="1"/>
          </p:nvPr>
        </p:nvSpPr>
        <p:spPr bwMode="auto">
          <a:xfrm>
            <a:off x="441325" y="1362075"/>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pic>
        <p:nvPicPr>
          <p:cNvPr id="1028" name="Picture 16" descr="200GB:-projects:VWAS:WAS2115/Rebranding Powerpoint:ppt_interior_004_WAS.jpg"/>
          <p:cNvPicPr>
            <a:picLocks noChangeAspect="1" noChangeArrowheads="1"/>
          </p:cNvPicPr>
          <p:nvPr/>
        </p:nvPicPr>
        <p:blipFill>
          <a:blip r:embed="rId14" r:link="rId15">
            <a:extLst>
              <a:ext uri="{28A0092B-C50C-407E-A947-70E740481C1C}">
                <a14:useLocalDpi xmlns:a14="http://schemas.microsoft.com/office/drawing/2010/main" val="0"/>
              </a:ext>
            </a:extLst>
          </a:blip>
          <a:srcRect/>
          <a:stretch>
            <a:fillRect/>
          </a:stretch>
        </p:blipFill>
        <p:spPr bwMode="auto">
          <a:xfrm>
            <a:off x="0" y="0"/>
            <a:ext cx="914558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19" descr="200GB:-projects:VWAS:WAS2115/Rebranding Powerpoint:bottomband_external_WAS.jpg"/>
          <p:cNvPicPr>
            <a:picLocks noChangeAspect="1" noChangeArrowheads="1"/>
          </p:cNvPicPr>
          <p:nvPr/>
        </p:nvPicPr>
        <p:blipFill>
          <a:blip r:embed="rId16" r:link="rId17">
            <a:extLst>
              <a:ext uri="{28A0092B-C50C-407E-A947-70E740481C1C}">
                <a14:useLocalDpi xmlns:a14="http://schemas.microsoft.com/office/drawing/2010/main" val="0"/>
              </a:ext>
            </a:extLst>
          </a:blip>
          <a:srcRect/>
          <a:stretch>
            <a:fillRect/>
          </a:stretch>
        </p:blipFill>
        <p:spPr bwMode="auto">
          <a:xfrm>
            <a:off x="0" y="6600825"/>
            <a:ext cx="91440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2" r:id="rId11"/>
    <p:sldLayoutId id="2147483661" r:id="rId12"/>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Arial" charset="0"/>
        </a:defRPr>
      </a:lvl2pPr>
      <a:lvl3pPr algn="l" rtl="0" eaLnBrk="0" fontAlgn="base" hangingPunct="0">
        <a:spcBef>
          <a:spcPct val="0"/>
        </a:spcBef>
        <a:spcAft>
          <a:spcPct val="0"/>
        </a:spcAft>
        <a:defRPr sz="2800" b="1">
          <a:solidFill>
            <a:schemeClr val="bg1"/>
          </a:solidFill>
          <a:latin typeface="Arial" charset="0"/>
        </a:defRPr>
      </a:lvl3pPr>
      <a:lvl4pPr algn="l" rtl="0" eaLnBrk="0" fontAlgn="base" hangingPunct="0">
        <a:spcBef>
          <a:spcPct val="0"/>
        </a:spcBef>
        <a:spcAft>
          <a:spcPct val="0"/>
        </a:spcAft>
        <a:defRPr sz="2800" b="1">
          <a:solidFill>
            <a:schemeClr val="bg1"/>
          </a:solidFill>
          <a:latin typeface="Arial" charset="0"/>
        </a:defRPr>
      </a:lvl4pPr>
      <a:lvl5pPr algn="l" rtl="0" eaLnBrk="0" fontAlgn="base" hangingPunct="0">
        <a:spcBef>
          <a:spcPct val="0"/>
        </a:spcBef>
        <a:spcAft>
          <a:spcPct val="0"/>
        </a:spcAft>
        <a:defRPr sz="2800" b="1">
          <a:solidFill>
            <a:schemeClr val="bg1"/>
          </a:solidFill>
          <a:latin typeface="Arial" charset="0"/>
        </a:defRPr>
      </a:lvl5pPr>
      <a:lvl6pPr marL="457200" algn="l" rtl="0" eaLnBrk="1" fontAlgn="base" hangingPunct="1">
        <a:spcBef>
          <a:spcPct val="0"/>
        </a:spcBef>
        <a:spcAft>
          <a:spcPct val="0"/>
        </a:spcAft>
        <a:defRPr sz="2800" b="1">
          <a:solidFill>
            <a:schemeClr val="bg1"/>
          </a:solidFill>
          <a:latin typeface="Arial" charset="0"/>
        </a:defRPr>
      </a:lvl6pPr>
      <a:lvl7pPr marL="914400" algn="l" rtl="0" eaLnBrk="1" fontAlgn="base" hangingPunct="1">
        <a:spcBef>
          <a:spcPct val="0"/>
        </a:spcBef>
        <a:spcAft>
          <a:spcPct val="0"/>
        </a:spcAft>
        <a:defRPr sz="2800" b="1">
          <a:solidFill>
            <a:schemeClr val="bg1"/>
          </a:solidFill>
          <a:latin typeface="Arial" charset="0"/>
        </a:defRPr>
      </a:lvl7pPr>
      <a:lvl8pPr marL="1371600" algn="l" rtl="0" eaLnBrk="1" fontAlgn="base" hangingPunct="1">
        <a:spcBef>
          <a:spcPct val="0"/>
        </a:spcBef>
        <a:spcAft>
          <a:spcPct val="0"/>
        </a:spcAft>
        <a:defRPr sz="2800" b="1">
          <a:solidFill>
            <a:schemeClr val="bg1"/>
          </a:solidFill>
          <a:latin typeface="Arial" charset="0"/>
        </a:defRPr>
      </a:lvl8pPr>
      <a:lvl9pPr marL="1828800" algn="l" rtl="0" eaLnBrk="1" fontAlgn="base" hangingPunct="1">
        <a:spcBef>
          <a:spcPct val="0"/>
        </a:spcBef>
        <a:spcAft>
          <a:spcPct val="0"/>
        </a:spcAft>
        <a:defRPr sz="2800" b="1">
          <a:solidFill>
            <a:schemeClr val="bg1"/>
          </a:solidFill>
          <a:latin typeface="Arial" charset="0"/>
        </a:defRPr>
      </a:lvl9pPr>
    </p:titleStyle>
    <p:bodyStyle>
      <a:lvl1pPr marL="342900" indent="-342900" algn="l" rtl="0" eaLnBrk="0" fontAlgn="base" hangingPunct="0">
        <a:lnSpc>
          <a:spcPct val="110000"/>
        </a:lnSpc>
        <a:spcBef>
          <a:spcPct val="40000"/>
        </a:spcBef>
        <a:spcAft>
          <a:spcPct val="0"/>
        </a:spcAft>
        <a:buClr>
          <a:srgbClr val="333399"/>
        </a:buClr>
        <a:buChar char="•"/>
        <a:defRPr sz="2000">
          <a:solidFill>
            <a:schemeClr val="tx1"/>
          </a:solidFill>
          <a:latin typeface="+mn-lt"/>
          <a:ea typeface="+mn-ea"/>
          <a:cs typeface="+mn-cs"/>
        </a:defRPr>
      </a:lvl1pPr>
      <a:lvl2pPr marL="742950" indent="-285750" algn="l" rtl="0" eaLnBrk="0" fontAlgn="base" hangingPunct="0">
        <a:lnSpc>
          <a:spcPct val="110000"/>
        </a:lnSpc>
        <a:spcBef>
          <a:spcPct val="20000"/>
        </a:spcBef>
        <a:spcAft>
          <a:spcPct val="0"/>
        </a:spcAft>
        <a:buClr>
          <a:srgbClr val="333399"/>
        </a:buClr>
        <a:buFont typeface="Arial" charset="0"/>
        <a:buChar char="–"/>
        <a:defRPr sz="16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gi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Line 2"/>
          <p:cNvSpPr>
            <a:spLocks noChangeShapeType="1"/>
          </p:cNvSpPr>
          <p:nvPr/>
        </p:nvSpPr>
        <p:spPr bwMode="auto">
          <a:xfrm>
            <a:off x="1962150" y="1670050"/>
            <a:ext cx="0" cy="3614738"/>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346115" name="Text Box 3"/>
          <p:cNvSpPr txBox="1">
            <a:spLocks noChangeArrowheads="1"/>
          </p:cNvSpPr>
          <p:nvPr/>
        </p:nvSpPr>
        <p:spPr bwMode="auto">
          <a:xfrm>
            <a:off x="2005013" y="2773363"/>
            <a:ext cx="64404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sz="3600">
                <a:latin typeface="Verdana" charset="0"/>
              </a:rPr>
              <a:t>语音分析</a:t>
            </a:r>
          </a:p>
        </p:txBody>
      </p:sp>
      <p:pic>
        <p:nvPicPr>
          <p:cNvPr id="346116" name="Picture 4" descr="Impact360_2c_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572000"/>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itle 1"/>
          <p:cNvSpPr>
            <a:spLocks noGrp="1"/>
          </p:cNvSpPr>
          <p:nvPr>
            <p:ph type="title" idx="4294967295"/>
          </p:nvPr>
        </p:nvSpPr>
        <p:spPr>
          <a:xfrm>
            <a:off x="152400" y="0"/>
            <a:ext cx="6705600" cy="762000"/>
          </a:xfrm>
        </p:spPr>
        <p:txBody>
          <a:bodyPr/>
          <a:lstStyle/>
          <a:p>
            <a:r>
              <a:rPr lang="zh-CN" altLang="en-US">
                <a:effectLst>
                  <a:outerShdw blurRad="38100" dist="38100" dir="2700000" algn="tl">
                    <a:srgbClr val="C0C0C0"/>
                  </a:outerShdw>
                </a:effectLst>
                <a:latin typeface="黑体" charset="0"/>
                <a:ea typeface="黑体" charset="0"/>
              </a:rPr>
              <a:t>从数百万呼叫中挖掘潜在的业务问题</a:t>
            </a:r>
          </a:p>
        </p:txBody>
      </p:sp>
      <p:grpSp>
        <p:nvGrpSpPr>
          <p:cNvPr id="335875" name="Group 7"/>
          <p:cNvGrpSpPr>
            <a:grpSpLocks/>
          </p:cNvGrpSpPr>
          <p:nvPr/>
        </p:nvGrpSpPr>
        <p:grpSpPr bwMode="auto">
          <a:xfrm>
            <a:off x="393700" y="2066925"/>
            <a:ext cx="2149475" cy="1860550"/>
            <a:chOff x="1836" y="1365"/>
            <a:chExt cx="1632" cy="1503"/>
          </a:xfrm>
        </p:grpSpPr>
        <p:sp>
          <p:nvSpPr>
            <p:cNvPr id="335876" name="AutoShape 8"/>
            <p:cNvSpPr>
              <a:spLocks noChangeArrowheads="1"/>
            </p:cNvSpPr>
            <p:nvPr/>
          </p:nvSpPr>
          <p:spPr bwMode="auto">
            <a:xfrm>
              <a:off x="1836" y="1365"/>
              <a:ext cx="1632" cy="1503"/>
            </a:xfrm>
            <a:prstGeom prst="can">
              <a:avLst>
                <a:gd name="adj" fmla="val 25000"/>
              </a:avLst>
            </a:prstGeom>
            <a:gradFill rotWithShape="1">
              <a:gsLst>
                <a:gs pos="0">
                  <a:srgbClr val="AABDF4">
                    <a:alpha val="29999"/>
                  </a:srgbClr>
                </a:gs>
                <a:gs pos="100000">
                  <a:schemeClr val="accent2">
                    <a:alpha val="20000"/>
                  </a:schemeClr>
                </a:gs>
              </a:gsLst>
              <a:lin ang="5400000" scaled="1"/>
            </a:gradFill>
            <a:ln w="38100">
              <a:solidFill>
                <a:srgbClr val="003366"/>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grpSp>
          <p:nvGrpSpPr>
            <p:cNvPr id="335877" name="Group 9"/>
            <p:cNvGrpSpPr>
              <a:grpSpLocks noChangeAspect="1"/>
            </p:cNvGrpSpPr>
            <p:nvPr/>
          </p:nvGrpSpPr>
          <p:grpSpPr bwMode="auto">
            <a:xfrm>
              <a:off x="2721" y="2504"/>
              <a:ext cx="243" cy="269"/>
              <a:chOff x="2974" y="3408"/>
              <a:chExt cx="316" cy="353"/>
            </a:xfrm>
          </p:grpSpPr>
          <p:sp>
            <p:nvSpPr>
              <p:cNvPr id="335878" name="AutoShape 10"/>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grpSp>
            <p:nvGrpSpPr>
              <p:cNvPr id="335879" name="Group 11"/>
              <p:cNvGrpSpPr>
                <a:grpSpLocks noChangeAspect="1"/>
              </p:cNvGrpSpPr>
              <p:nvPr/>
            </p:nvGrpSpPr>
            <p:grpSpPr bwMode="auto">
              <a:xfrm>
                <a:off x="2976" y="3599"/>
                <a:ext cx="151" cy="162"/>
                <a:chOff x="2976" y="3599"/>
                <a:chExt cx="151" cy="162"/>
              </a:xfrm>
            </p:grpSpPr>
            <p:sp>
              <p:nvSpPr>
                <p:cNvPr id="335880" name="Oval 1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881" name="Freeform 1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882" name="Freeform 1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883" name="Group 15"/>
              <p:cNvGrpSpPr>
                <a:grpSpLocks noChangeAspect="1"/>
              </p:cNvGrpSpPr>
              <p:nvPr/>
            </p:nvGrpSpPr>
            <p:grpSpPr bwMode="auto">
              <a:xfrm>
                <a:off x="2974" y="3408"/>
                <a:ext cx="151" cy="162"/>
                <a:chOff x="2976" y="3599"/>
                <a:chExt cx="151" cy="162"/>
              </a:xfrm>
            </p:grpSpPr>
            <p:sp>
              <p:nvSpPr>
                <p:cNvPr id="335884" name="Oval 1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885" name="Freeform 1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886" name="Freeform 1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887" name="Group 19"/>
              <p:cNvGrpSpPr>
                <a:grpSpLocks noChangeAspect="1"/>
              </p:cNvGrpSpPr>
              <p:nvPr/>
            </p:nvGrpSpPr>
            <p:grpSpPr bwMode="auto">
              <a:xfrm>
                <a:off x="3139" y="3500"/>
                <a:ext cx="151" cy="162"/>
                <a:chOff x="2976" y="3599"/>
                <a:chExt cx="151" cy="162"/>
              </a:xfrm>
            </p:grpSpPr>
            <p:sp>
              <p:nvSpPr>
                <p:cNvPr id="335888" name="Oval 2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889" name="Freeform 2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890" name="Freeform 2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5891" name="Group 23"/>
            <p:cNvGrpSpPr>
              <a:grpSpLocks noChangeAspect="1"/>
            </p:cNvGrpSpPr>
            <p:nvPr/>
          </p:nvGrpSpPr>
          <p:grpSpPr bwMode="auto">
            <a:xfrm>
              <a:off x="3032" y="2500"/>
              <a:ext cx="243" cy="269"/>
              <a:chOff x="2974" y="3408"/>
              <a:chExt cx="316" cy="353"/>
            </a:xfrm>
          </p:grpSpPr>
          <p:sp>
            <p:nvSpPr>
              <p:cNvPr id="335892" name="AutoShape 24"/>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grpSp>
            <p:nvGrpSpPr>
              <p:cNvPr id="335893" name="Group 25"/>
              <p:cNvGrpSpPr>
                <a:grpSpLocks noChangeAspect="1"/>
              </p:cNvGrpSpPr>
              <p:nvPr/>
            </p:nvGrpSpPr>
            <p:grpSpPr bwMode="auto">
              <a:xfrm>
                <a:off x="2976" y="3599"/>
                <a:ext cx="151" cy="162"/>
                <a:chOff x="2976" y="3599"/>
                <a:chExt cx="151" cy="162"/>
              </a:xfrm>
            </p:grpSpPr>
            <p:sp>
              <p:nvSpPr>
                <p:cNvPr id="335894" name="Oval 2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895" name="Freeform 2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896" name="Freeform 2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897" name="Group 29"/>
              <p:cNvGrpSpPr>
                <a:grpSpLocks noChangeAspect="1"/>
              </p:cNvGrpSpPr>
              <p:nvPr/>
            </p:nvGrpSpPr>
            <p:grpSpPr bwMode="auto">
              <a:xfrm>
                <a:off x="2974" y="3408"/>
                <a:ext cx="151" cy="162"/>
                <a:chOff x="2976" y="3599"/>
                <a:chExt cx="151" cy="162"/>
              </a:xfrm>
            </p:grpSpPr>
            <p:sp>
              <p:nvSpPr>
                <p:cNvPr id="335898" name="Oval 3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899" name="Freeform 3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00" name="Freeform 3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01" name="Group 33"/>
              <p:cNvGrpSpPr>
                <a:grpSpLocks noChangeAspect="1"/>
              </p:cNvGrpSpPr>
              <p:nvPr/>
            </p:nvGrpSpPr>
            <p:grpSpPr bwMode="auto">
              <a:xfrm>
                <a:off x="3139" y="3500"/>
                <a:ext cx="151" cy="162"/>
                <a:chOff x="2976" y="3599"/>
                <a:chExt cx="151" cy="162"/>
              </a:xfrm>
            </p:grpSpPr>
            <p:sp>
              <p:nvSpPr>
                <p:cNvPr id="335902" name="Oval 3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03" name="Freeform 3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04" name="Freeform 36"/>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5905" name="Group 37"/>
            <p:cNvGrpSpPr>
              <a:grpSpLocks noChangeAspect="1"/>
            </p:cNvGrpSpPr>
            <p:nvPr/>
          </p:nvGrpSpPr>
          <p:grpSpPr bwMode="auto">
            <a:xfrm>
              <a:off x="3184" y="2228"/>
              <a:ext cx="243" cy="269"/>
              <a:chOff x="2974" y="3408"/>
              <a:chExt cx="316" cy="353"/>
            </a:xfrm>
          </p:grpSpPr>
          <p:sp>
            <p:nvSpPr>
              <p:cNvPr id="335906" name="AutoShape 38"/>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grpSp>
            <p:nvGrpSpPr>
              <p:cNvPr id="335907" name="Group 39"/>
              <p:cNvGrpSpPr>
                <a:grpSpLocks noChangeAspect="1"/>
              </p:cNvGrpSpPr>
              <p:nvPr/>
            </p:nvGrpSpPr>
            <p:grpSpPr bwMode="auto">
              <a:xfrm>
                <a:off x="2976" y="3599"/>
                <a:ext cx="151" cy="162"/>
                <a:chOff x="2976" y="3599"/>
                <a:chExt cx="151" cy="162"/>
              </a:xfrm>
            </p:grpSpPr>
            <p:sp>
              <p:nvSpPr>
                <p:cNvPr id="335908" name="Oval 4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09" name="Freeform 4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10" name="Freeform 4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11" name="Group 43"/>
              <p:cNvGrpSpPr>
                <a:grpSpLocks noChangeAspect="1"/>
              </p:cNvGrpSpPr>
              <p:nvPr/>
            </p:nvGrpSpPr>
            <p:grpSpPr bwMode="auto">
              <a:xfrm>
                <a:off x="2974" y="3408"/>
                <a:ext cx="151" cy="162"/>
                <a:chOff x="2976" y="3599"/>
                <a:chExt cx="151" cy="162"/>
              </a:xfrm>
            </p:grpSpPr>
            <p:sp>
              <p:nvSpPr>
                <p:cNvPr id="335912" name="Oval 4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13" name="Freeform 4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14" name="Freeform 46"/>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15" name="Group 47"/>
              <p:cNvGrpSpPr>
                <a:grpSpLocks noChangeAspect="1"/>
              </p:cNvGrpSpPr>
              <p:nvPr/>
            </p:nvGrpSpPr>
            <p:grpSpPr bwMode="auto">
              <a:xfrm>
                <a:off x="3139" y="3500"/>
                <a:ext cx="151" cy="162"/>
                <a:chOff x="2976" y="3599"/>
                <a:chExt cx="151" cy="162"/>
              </a:xfrm>
            </p:grpSpPr>
            <p:sp>
              <p:nvSpPr>
                <p:cNvPr id="335916" name="Oval 4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17" name="Freeform 4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18" name="Freeform 50"/>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5919" name="Group 51"/>
            <p:cNvGrpSpPr>
              <a:grpSpLocks noChangeAspect="1"/>
            </p:cNvGrpSpPr>
            <p:nvPr/>
          </p:nvGrpSpPr>
          <p:grpSpPr bwMode="auto">
            <a:xfrm>
              <a:off x="2853" y="2235"/>
              <a:ext cx="240" cy="269"/>
              <a:chOff x="2974" y="3408"/>
              <a:chExt cx="316" cy="353"/>
            </a:xfrm>
          </p:grpSpPr>
          <p:sp>
            <p:nvSpPr>
              <p:cNvPr id="335920" name="AutoShape 52"/>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grpSp>
            <p:nvGrpSpPr>
              <p:cNvPr id="335921" name="Group 53"/>
              <p:cNvGrpSpPr>
                <a:grpSpLocks noChangeAspect="1"/>
              </p:cNvGrpSpPr>
              <p:nvPr/>
            </p:nvGrpSpPr>
            <p:grpSpPr bwMode="auto">
              <a:xfrm>
                <a:off x="2976" y="3599"/>
                <a:ext cx="151" cy="162"/>
                <a:chOff x="2976" y="3599"/>
                <a:chExt cx="151" cy="162"/>
              </a:xfrm>
            </p:grpSpPr>
            <p:sp>
              <p:nvSpPr>
                <p:cNvPr id="335922" name="Oval 5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23" name="Freeform 5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24" name="Freeform 56"/>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25" name="Group 57"/>
              <p:cNvGrpSpPr>
                <a:grpSpLocks noChangeAspect="1"/>
              </p:cNvGrpSpPr>
              <p:nvPr/>
            </p:nvGrpSpPr>
            <p:grpSpPr bwMode="auto">
              <a:xfrm>
                <a:off x="2974" y="3408"/>
                <a:ext cx="151" cy="162"/>
                <a:chOff x="2976" y="3599"/>
                <a:chExt cx="151" cy="162"/>
              </a:xfrm>
            </p:grpSpPr>
            <p:sp>
              <p:nvSpPr>
                <p:cNvPr id="335926" name="Oval 5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27" name="Freeform 5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28" name="Freeform 60"/>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29" name="Group 61"/>
              <p:cNvGrpSpPr>
                <a:grpSpLocks noChangeAspect="1"/>
              </p:cNvGrpSpPr>
              <p:nvPr/>
            </p:nvGrpSpPr>
            <p:grpSpPr bwMode="auto">
              <a:xfrm>
                <a:off x="3139" y="3500"/>
                <a:ext cx="151" cy="162"/>
                <a:chOff x="2976" y="3599"/>
                <a:chExt cx="151" cy="162"/>
              </a:xfrm>
            </p:grpSpPr>
            <p:sp>
              <p:nvSpPr>
                <p:cNvPr id="335930" name="Oval 6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31" name="Freeform 6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32" name="Freeform 6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5933" name="Group 65"/>
            <p:cNvGrpSpPr>
              <a:grpSpLocks noChangeAspect="1"/>
            </p:cNvGrpSpPr>
            <p:nvPr/>
          </p:nvGrpSpPr>
          <p:grpSpPr bwMode="auto">
            <a:xfrm>
              <a:off x="2567" y="2237"/>
              <a:ext cx="243" cy="269"/>
              <a:chOff x="2974" y="3408"/>
              <a:chExt cx="316" cy="353"/>
            </a:xfrm>
          </p:grpSpPr>
          <p:sp>
            <p:nvSpPr>
              <p:cNvPr id="335934" name="AutoShape 66"/>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grpSp>
            <p:nvGrpSpPr>
              <p:cNvPr id="335935" name="Group 67"/>
              <p:cNvGrpSpPr>
                <a:grpSpLocks noChangeAspect="1"/>
              </p:cNvGrpSpPr>
              <p:nvPr/>
            </p:nvGrpSpPr>
            <p:grpSpPr bwMode="auto">
              <a:xfrm>
                <a:off x="2976" y="3599"/>
                <a:ext cx="151" cy="162"/>
                <a:chOff x="2976" y="3599"/>
                <a:chExt cx="151" cy="162"/>
              </a:xfrm>
            </p:grpSpPr>
            <p:sp>
              <p:nvSpPr>
                <p:cNvPr id="335936" name="Oval 6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37" name="Freeform 6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38" name="Freeform 70"/>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39" name="Group 71"/>
              <p:cNvGrpSpPr>
                <a:grpSpLocks noChangeAspect="1"/>
              </p:cNvGrpSpPr>
              <p:nvPr/>
            </p:nvGrpSpPr>
            <p:grpSpPr bwMode="auto">
              <a:xfrm>
                <a:off x="2974" y="3408"/>
                <a:ext cx="151" cy="162"/>
                <a:chOff x="2976" y="3599"/>
                <a:chExt cx="151" cy="162"/>
              </a:xfrm>
            </p:grpSpPr>
            <p:sp>
              <p:nvSpPr>
                <p:cNvPr id="335940" name="Oval 7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41" name="Freeform 7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42" name="Freeform 7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43" name="Group 75"/>
              <p:cNvGrpSpPr>
                <a:grpSpLocks noChangeAspect="1"/>
              </p:cNvGrpSpPr>
              <p:nvPr/>
            </p:nvGrpSpPr>
            <p:grpSpPr bwMode="auto">
              <a:xfrm>
                <a:off x="3139" y="3500"/>
                <a:ext cx="151" cy="162"/>
                <a:chOff x="2976" y="3599"/>
                <a:chExt cx="151" cy="162"/>
              </a:xfrm>
            </p:grpSpPr>
            <p:sp>
              <p:nvSpPr>
                <p:cNvPr id="335944" name="Oval 7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45" name="Freeform 7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46" name="Freeform 7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5947" name="Group 79"/>
            <p:cNvGrpSpPr>
              <a:grpSpLocks noChangeAspect="1"/>
            </p:cNvGrpSpPr>
            <p:nvPr/>
          </p:nvGrpSpPr>
          <p:grpSpPr bwMode="auto">
            <a:xfrm>
              <a:off x="2717" y="1963"/>
              <a:ext cx="243" cy="269"/>
              <a:chOff x="2974" y="3408"/>
              <a:chExt cx="316" cy="353"/>
            </a:xfrm>
          </p:grpSpPr>
          <p:sp>
            <p:nvSpPr>
              <p:cNvPr id="335948" name="AutoShape 80"/>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grpSp>
            <p:nvGrpSpPr>
              <p:cNvPr id="335949" name="Group 81"/>
              <p:cNvGrpSpPr>
                <a:grpSpLocks noChangeAspect="1"/>
              </p:cNvGrpSpPr>
              <p:nvPr/>
            </p:nvGrpSpPr>
            <p:grpSpPr bwMode="auto">
              <a:xfrm>
                <a:off x="2976" y="3599"/>
                <a:ext cx="151" cy="162"/>
                <a:chOff x="2976" y="3599"/>
                <a:chExt cx="151" cy="162"/>
              </a:xfrm>
            </p:grpSpPr>
            <p:sp>
              <p:nvSpPr>
                <p:cNvPr id="335950" name="Oval 8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51" name="Freeform 8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52" name="Freeform 8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53" name="Group 85"/>
              <p:cNvGrpSpPr>
                <a:grpSpLocks noChangeAspect="1"/>
              </p:cNvGrpSpPr>
              <p:nvPr/>
            </p:nvGrpSpPr>
            <p:grpSpPr bwMode="auto">
              <a:xfrm>
                <a:off x="2974" y="3408"/>
                <a:ext cx="151" cy="162"/>
                <a:chOff x="2976" y="3599"/>
                <a:chExt cx="151" cy="162"/>
              </a:xfrm>
            </p:grpSpPr>
            <p:sp>
              <p:nvSpPr>
                <p:cNvPr id="335954" name="Oval 8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55" name="Freeform 8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56" name="Freeform 8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57" name="Group 89"/>
              <p:cNvGrpSpPr>
                <a:grpSpLocks noChangeAspect="1"/>
              </p:cNvGrpSpPr>
              <p:nvPr/>
            </p:nvGrpSpPr>
            <p:grpSpPr bwMode="auto">
              <a:xfrm>
                <a:off x="3139" y="3500"/>
                <a:ext cx="151" cy="162"/>
                <a:chOff x="2976" y="3599"/>
                <a:chExt cx="151" cy="162"/>
              </a:xfrm>
            </p:grpSpPr>
            <p:sp>
              <p:nvSpPr>
                <p:cNvPr id="335958" name="Oval 9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59" name="Freeform 9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60" name="Freeform 9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5961" name="Group 93"/>
            <p:cNvGrpSpPr>
              <a:grpSpLocks noChangeAspect="1"/>
            </p:cNvGrpSpPr>
            <p:nvPr/>
          </p:nvGrpSpPr>
          <p:grpSpPr bwMode="auto">
            <a:xfrm>
              <a:off x="3007" y="1962"/>
              <a:ext cx="240" cy="268"/>
              <a:chOff x="2974" y="3408"/>
              <a:chExt cx="316" cy="353"/>
            </a:xfrm>
          </p:grpSpPr>
          <p:sp>
            <p:nvSpPr>
              <p:cNvPr id="335962" name="AutoShape 94"/>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grpSp>
            <p:nvGrpSpPr>
              <p:cNvPr id="335963" name="Group 95"/>
              <p:cNvGrpSpPr>
                <a:grpSpLocks noChangeAspect="1"/>
              </p:cNvGrpSpPr>
              <p:nvPr/>
            </p:nvGrpSpPr>
            <p:grpSpPr bwMode="auto">
              <a:xfrm>
                <a:off x="2976" y="3599"/>
                <a:ext cx="151" cy="162"/>
                <a:chOff x="2976" y="3599"/>
                <a:chExt cx="151" cy="162"/>
              </a:xfrm>
            </p:grpSpPr>
            <p:sp>
              <p:nvSpPr>
                <p:cNvPr id="335964" name="Oval 9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65" name="Freeform 9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66" name="Freeform 9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67" name="Group 99"/>
              <p:cNvGrpSpPr>
                <a:grpSpLocks noChangeAspect="1"/>
              </p:cNvGrpSpPr>
              <p:nvPr/>
            </p:nvGrpSpPr>
            <p:grpSpPr bwMode="auto">
              <a:xfrm>
                <a:off x="2974" y="3408"/>
                <a:ext cx="151" cy="162"/>
                <a:chOff x="2976" y="3599"/>
                <a:chExt cx="151" cy="162"/>
              </a:xfrm>
            </p:grpSpPr>
            <p:sp>
              <p:nvSpPr>
                <p:cNvPr id="335968" name="Oval 10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69" name="Freeform 10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70" name="Freeform 10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71" name="Group 103"/>
              <p:cNvGrpSpPr>
                <a:grpSpLocks noChangeAspect="1"/>
              </p:cNvGrpSpPr>
              <p:nvPr/>
            </p:nvGrpSpPr>
            <p:grpSpPr bwMode="auto">
              <a:xfrm>
                <a:off x="3139" y="3500"/>
                <a:ext cx="151" cy="162"/>
                <a:chOff x="2976" y="3599"/>
                <a:chExt cx="151" cy="162"/>
              </a:xfrm>
            </p:grpSpPr>
            <p:sp>
              <p:nvSpPr>
                <p:cNvPr id="335972" name="Oval 10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73" name="Freeform 10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74" name="Freeform 106"/>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5975" name="Group 107"/>
            <p:cNvGrpSpPr>
              <a:grpSpLocks noChangeAspect="1"/>
            </p:cNvGrpSpPr>
            <p:nvPr/>
          </p:nvGrpSpPr>
          <p:grpSpPr bwMode="auto">
            <a:xfrm>
              <a:off x="2200" y="2195"/>
              <a:ext cx="243" cy="269"/>
              <a:chOff x="2048" y="2190"/>
              <a:chExt cx="316" cy="353"/>
            </a:xfrm>
          </p:grpSpPr>
          <p:sp>
            <p:nvSpPr>
              <p:cNvPr id="335976" name="AutoShape 108"/>
              <p:cNvSpPr>
                <a:spLocks noChangeAspect="1" noChangeArrowheads="1"/>
              </p:cNvSpPr>
              <p:nvPr/>
            </p:nvSpPr>
            <p:spPr bwMode="auto">
              <a:xfrm rot="-1800000">
                <a:off x="2074" y="2249"/>
                <a:ext cx="193" cy="168"/>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77" name="AutoShape 109"/>
              <p:cNvSpPr>
                <a:spLocks noChangeAspect="1" noChangeArrowheads="1"/>
              </p:cNvSpPr>
              <p:nvPr/>
            </p:nvSpPr>
            <p:spPr bwMode="auto">
              <a:xfrm rot="-1800000">
                <a:off x="2063" y="2235"/>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78" name="Oval 110"/>
              <p:cNvSpPr>
                <a:spLocks noChangeAspect="1" noChangeArrowheads="1"/>
              </p:cNvSpPr>
              <p:nvPr/>
            </p:nvSpPr>
            <p:spPr bwMode="auto">
              <a:xfrm>
                <a:off x="2050" y="2381"/>
                <a:ext cx="151" cy="151"/>
              </a:xfrm>
              <a:prstGeom prst="ellipse">
                <a:avLst/>
              </a:prstGeom>
              <a:gradFill rotWithShape="1">
                <a:gsLst>
                  <a:gs pos="0">
                    <a:srgbClr val="990099"/>
                  </a:gs>
                  <a:gs pos="100000">
                    <a:srgbClr val="9900CC"/>
                  </a:gs>
                </a:gsLst>
                <a:lin ang="2700000" scaled="1"/>
              </a:gradFill>
              <a:ln w="25400">
                <a:solidFill>
                  <a:srgbClr val="660066"/>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79" name="Freeform 111"/>
              <p:cNvSpPr>
                <a:spLocks noChangeAspect="1"/>
              </p:cNvSpPr>
              <p:nvPr/>
            </p:nvSpPr>
            <p:spPr bwMode="auto">
              <a:xfrm>
                <a:off x="2074" y="2423"/>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80" name="Freeform 112"/>
              <p:cNvSpPr>
                <a:spLocks noChangeAspect="1"/>
              </p:cNvSpPr>
              <p:nvPr/>
            </p:nvSpPr>
            <p:spPr bwMode="auto">
              <a:xfrm>
                <a:off x="2060" y="2395"/>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5981" name="Group 113"/>
              <p:cNvGrpSpPr>
                <a:grpSpLocks noChangeAspect="1"/>
              </p:cNvGrpSpPr>
              <p:nvPr/>
            </p:nvGrpSpPr>
            <p:grpSpPr bwMode="auto">
              <a:xfrm>
                <a:off x="2048" y="2190"/>
                <a:ext cx="151" cy="162"/>
                <a:chOff x="2976" y="3599"/>
                <a:chExt cx="151" cy="162"/>
              </a:xfrm>
            </p:grpSpPr>
            <p:sp>
              <p:nvSpPr>
                <p:cNvPr id="335982" name="Oval 11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83" name="Freeform 11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84" name="Freeform 116"/>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85" name="Group 117"/>
              <p:cNvGrpSpPr>
                <a:grpSpLocks noChangeAspect="1"/>
              </p:cNvGrpSpPr>
              <p:nvPr/>
            </p:nvGrpSpPr>
            <p:grpSpPr bwMode="auto">
              <a:xfrm>
                <a:off x="2213" y="2282"/>
                <a:ext cx="151" cy="162"/>
                <a:chOff x="2976" y="3599"/>
                <a:chExt cx="151" cy="162"/>
              </a:xfrm>
            </p:grpSpPr>
            <p:sp>
              <p:nvSpPr>
                <p:cNvPr id="335986" name="Oval 11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87" name="Freeform 11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88" name="Freeform 120"/>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5989" name="Group 121"/>
            <p:cNvGrpSpPr>
              <a:grpSpLocks noChangeAspect="1"/>
            </p:cNvGrpSpPr>
            <p:nvPr/>
          </p:nvGrpSpPr>
          <p:grpSpPr bwMode="auto">
            <a:xfrm>
              <a:off x="1890" y="2190"/>
              <a:ext cx="243" cy="268"/>
              <a:chOff x="1738" y="2191"/>
              <a:chExt cx="316" cy="353"/>
            </a:xfrm>
          </p:grpSpPr>
          <p:sp>
            <p:nvSpPr>
              <p:cNvPr id="335990" name="AutoShape 122"/>
              <p:cNvSpPr>
                <a:spLocks noChangeAspect="1" noChangeArrowheads="1"/>
              </p:cNvSpPr>
              <p:nvPr/>
            </p:nvSpPr>
            <p:spPr bwMode="auto">
              <a:xfrm rot="-1800000">
                <a:off x="1764" y="2253"/>
                <a:ext cx="193" cy="168"/>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91" name="AutoShape 123"/>
              <p:cNvSpPr>
                <a:spLocks noChangeAspect="1" noChangeArrowheads="1"/>
              </p:cNvSpPr>
              <p:nvPr/>
            </p:nvSpPr>
            <p:spPr bwMode="auto">
              <a:xfrm rot="-1800000">
                <a:off x="1753" y="2236"/>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92" name="Oval 124"/>
              <p:cNvSpPr>
                <a:spLocks noChangeAspect="1" noChangeArrowheads="1"/>
              </p:cNvSpPr>
              <p:nvPr/>
            </p:nvSpPr>
            <p:spPr bwMode="auto">
              <a:xfrm>
                <a:off x="1740" y="2382"/>
                <a:ext cx="151" cy="151"/>
              </a:xfrm>
              <a:prstGeom prst="ellipse">
                <a:avLst/>
              </a:prstGeom>
              <a:gradFill rotWithShape="1">
                <a:gsLst>
                  <a:gs pos="0">
                    <a:srgbClr val="990033"/>
                  </a:gs>
                  <a:gs pos="100000">
                    <a:srgbClr val="FF0066"/>
                  </a:gs>
                </a:gsLst>
                <a:lin ang="2700000" scaled="1"/>
              </a:gradFill>
              <a:ln w="25400">
                <a:solidFill>
                  <a:srgbClr val="990033"/>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93" name="Freeform 125"/>
              <p:cNvSpPr>
                <a:spLocks noChangeAspect="1"/>
              </p:cNvSpPr>
              <p:nvPr/>
            </p:nvSpPr>
            <p:spPr bwMode="auto">
              <a:xfrm>
                <a:off x="1764" y="2424"/>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94" name="Freeform 126"/>
              <p:cNvSpPr>
                <a:spLocks noChangeAspect="1"/>
              </p:cNvSpPr>
              <p:nvPr/>
            </p:nvSpPr>
            <p:spPr bwMode="auto">
              <a:xfrm>
                <a:off x="1750" y="2396"/>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5995" name="Group 127"/>
              <p:cNvGrpSpPr>
                <a:grpSpLocks noChangeAspect="1"/>
              </p:cNvGrpSpPr>
              <p:nvPr/>
            </p:nvGrpSpPr>
            <p:grpSpPr bwMode="auto">
              <a:xfrm>
                <a:off x="1738" y="2191"/>
                <a:ext cx="151" cy="162"/>
                <a:chOff x="2976" y="3599"/>
                <a:chExt cx="151" cy="162"/>
              </a:xfrm>
            </p:grpSpPr>
            <p:sp>
              <p:nvSpPr>
                <p:cNvPr id="335996" name="Oval 12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5997" name="Freeform 12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998" name="Freeform 130"/>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5999" name="Group 131"/>
              <p:cNvGrpSpPr>
                <a:grpSpLocks noChangeAspect="1"/>
              </p:cNvGrpSpPr>
              <p:nvPr/>
            </p:nvGrpSpPr>
            <p:grpSpPr bwMode="auto">
              <a:xfrm>
                <a:off x="1903" y="2283"/>
                <a:ext cx="151" cy="162"/>
                <a:chOff x="2976" y="3599"/>
                <a:chExt cx="151" cy="162"/>
              </a:xfrm>
            </p:grpSpPr>
            <p:sp>
              <p:nvSpPr>
                <p:cNvPr id="336000" name="Oval 13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6001" name="Freeform 13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002" name="Freeform 13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6003" name="Group 135"/>
            <p:cNvGrpSpPr>
              <a:grpSpLocks noChangeAspect="1"/>
            </p:cNvGrpSpPr>
            <p:nvPr/>
          </p:nvGrpSpPr>
          <p:grpSpPr bwMode="auto">
            <a:xfrm>
              <a:off x="2029" y="2449"/>
              <a:ext cx="243" cy="269"/>
              <a:chOff x="1894" y="2475"/>
              <a:chExt cx="316" cy="353"/>
            </a:xfrm>
          </p:grpSpPr>
          <p:sp>
            <p:nvSpPr>
              <p:cNvPr id="336004" name="AutoShape 136"/>
              <p:cNvSpPr>
                <a:spLocks noChangeAspect="1" noChangeArrowheads="1"/>
              </p:cNvSpPr>
              <p:nvPr/>
            </p:nvSpPr>
            <p:spPr bwMode="auto">
              <a:xfrm rot="-1800000">
                <a:off x="1919" y="2524"/>
                <a:ext cx="193" cy="168"/>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6005" name="AutoShape 137"/>
              <p:cNvSpPr>
                <a:spLocks noChangeAspect="1" noChangeArrowheads="1"/>
              </p:cNvSpPr>
              <p:nvPr/>
            </p:nvSpPr>
            <p:spPr bwMode="auto">
              <a:xfrm rot="-1800000">
                <a:off x="1909" y="2520"/>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6006" name="Oval 138"/>
              <p:cNvSpPr>
                <a:spLocks noChangeAspect="1" noChangeArrowheads="1"/>
              </p:cNvSpPr>
              <p:nvPr/>
            </p:nvSpPr>
            <p:spPr bwMode="auto">
              <a:xfrm>
                <a:off x="1896" y="2666"/>
                <a:ext cx="151" cy="151"/>
              </a:xfrm>
              <a:prstGeom prst="ellipse">
                <a:avLst/>
              </a:prstGeom>
              <a:gradFill rotWithShape="1">
                <a:gsLst>
                  <a:gs pos="0">
                    <a:srgbClr val="CC6600"/>
                  </a:gs>
                  <a:gs pos="100000">
                    <a:srgbClr val="FF9933"/>
                  </a:gs>
                </a:gsLst>
                <a:lin ang="2700000" scaled="1"/>
              </a:gradFill>
              <a:ln w="25400">
                <a:solidFill>
                  <a:srgbClr val="990000"/>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6007" name="Freeform 139"/>
              <p:cNvSpPr>
                <a:spLocks noChangeAspect="1"/>
              </p:cNvSpPr>
              <p:nvPr/>
            </p:nvSpPr>
            <p:spPr bwMode="auto">
              <a:xfrm>
                <a:off x="1920" y="2708"/>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008" name="Freeform 140"/>
              <p:cNvSpPr>
                <a:spLocks noChangeAspect="1"/>
              </p:cNvSpPr>
              <p:nvPr/>
            </p:nvSpPr>
            <p:spPr bwMode="auto">
              <a:xfrm>
                <a:off x="1906" y="2680"/>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6009" name="Group 141"/>
              <p:cNvGrpSpPr>
                <a:grpSpLocks noChangeAspect="1"/>
              </p:cNvGrpSpPr>
              <p:nvPr/>
            </p:nvGrpSpPr>
            <p:grpSpPr bwMode="auto">
              <a:xfrm>
                <a:off x="1894" y="2475"/>
                <a:ext cx="151" cy="162"/>
                <a:chOff x="2976" y="3599"/>
                <a:chExt cx="151" cy="162"/>
              </a:xfrm>
            </p:grpSpPr>
            <p:sp>
              <p:nvSpPr>
                <p:cNvPr id="336010" name="Oval 14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6011" name="Freeform 14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012" name="Freeform 14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6013" name="Group 145"/>
              <p:cNvGrpSpPr>
                <a:grpSpLocks noChangeAspect="1"/>
              </p:cNvGrpSpPr>
              <p:nvPr/>
            </p:nvGrpSpPr>
            <p:grpSpPr bwMode="auto">
              <a:xfrm>
                <a:off x="2059" y="2567"/>
                <a:ext cx="151" cy="162"/>
                <a:chOff x="2976" y="3599"/>
                <a:chExt cx="151" cy="162"/>
              </a:xfrm>
            </p:grpSpPr>
            <p:sp>
              <p:nvSpPr>
                <p:cNvPr id="336014" name="Oval 14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6015" name="Freeform 14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016" name="Freeform 14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6017" name="Group 149"/>
            <p:cNvGrpSpPr>
              <a:grpSpLocks noChangeAspect="1"/>
            </p:cNvGrpSpPr>
            <p:nvPr/>
          </p:nvGrpSpPr>
          <p:grpSpPr bwMode="auto">
            <a:xfrm>
              <a:off x="2395" y="2506"/>
              <a:ext cx="240" cy="268"/>
              <a:chOff x="2974" y="3408"/>
              <a:chExt cx="316" cy="353"/>
            </a:xfrm>
          </p:grpSpPr>
          <p:sp>
            <p:nvSpPr>
              <p:cNvPr id="336018" name="AutoShape 150"/>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grpSp>
            <p:nvGrpSpPr>
              <p:cNvPr id="336019" name="Group 151"/>
              <p:cNvGrpSpPr>
                <a:grpSpLocks noChangeAspect="1"/>
              </p:cNvGrpSpPr>
              <p:nvPr/>
            </p:nvGrpSpPr>
            <p:grpSpPr bwMode="auto">
              <a:xfrm>
                <a:off x="2976" y="3599"/>
                <a:ext cx="151" cy="162"/>
                <a:chOff x="2976" y="3599"/>
                <a:chExt cx="151" cy="162"/>
              </a:xfrm>
            </p:grpSpPr>
            <p:sp>
              <p:nvSpPr>
                <p:cNvPr id="336020" name="Oval 15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6021" name="Freeform 15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022" name="Freeform 15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6023" name="Group 155"/>
              <p:cNvGrpSpPr>
                <a:grpSpLocks noChangeAspect="1"/>
              </p:cNvGrpSpPr>
              <p:nvPr/>
            </p:nvGrpSpPr>
            <p:grpSpPr bwMode="auto">
              <a:xfrm>
                <a:off x="2974" y="3408"/>
                <a:ext cx="151" cy="162"/>
                <a:chOff x="2976" y="3599"/>
                <a:chExt cx="151" cy="162"/>
              </a:xfrm>
            </p:grpSpPr>
            <p:sp>
              <p:nvSpPr>
                <p:cNvPr id="336024" name="Oval 15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6025" name="Freeform 15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026" name="Freeform 15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6027" name="Group 159"/>
              <p:cNvGrpSpPr>
                <a:grpSpLocks noChangeAspect="1"/>
              </p:cNvGrpSpPr>
              <p:nvPr/>
            </p:nvGrpSpPr>
            <p:grpSpPr bwMode="auto">
              <a:xfrm>
                <a:off x="3139" y="3500"/>
                <a:ext cx="151" cy="162"/>
                <a:chOff x="2976" y="3599"/>
                <a:chExt cx="151" cy="162"/>
              </a:xfrm>
            </p:grpSpPr>
            <p:sp>
              <p:nvSpPr>
                <p:cNvPr id="336028" name="Oval 16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endParaRPr lang="en-US" altLang="zh-CN" sz="1200"/>
                </a:p>
              </p:txBody>
            </p:sp>
            <p:sp>
              <p:nvSpPr>
                <p:cNvPr id="336029" name="Freeform 16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030" name="Freeform 16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23" name="Text Box 163"/>
            <p:cNvSpPr txBox="1">
              <a:spLocks noChangeArrowheads="1"/>
            </p:cNvSpPr>
            <p:nvPr/>
          </p:nvSpPr>
          <p:spPr bwMode="auto">
            <a:xfrm>
              <a:off x="1838" y="1464"/>
              <a:ext cx="1608" cy="199"/>
            </a:xfrm>
            <a:prstGeom prst="rect">
              <a:avLst/>
            </a:prstGeom>
            <a:noFill/>
            <a:ln w="9525">
              <a:noFill/>
              <a:miter lim="800000"/>
              <a:headEnd/>
              <a:tailEnd/>
            </a:ln>
            <a:effectLst/>
          </p:spPr>
          <p:txBody>
            <a:bodyPr>
              <a:spAutoFit/>
            </a:bodyPr>
            <a:lstStyle/>
            <a:p>
              <a:pPr algn="ctr">
                <a:defRPr/>
              </a:pPr>
              <a:r>
                <a:rPr lang="en-US" sz="1000" dirty="0">
                  <a:effectLst>
                    <a:outerShdw blurRad="38100" dist="38100" dir="2700000" algn="tl">
                      <a:srgbClr val="C0C0C0"/>
                    </a:outerShdw>
                  </a:effectLst>
                  <a:latin typeface="Verdana" pitchFamily="34" charset="0"/>
                  <a:ea typeface="+mn-ea"/>
                  <a:cs typeface="Arial" charset="0"/>
                </a:rPr>
                <a:t>Complete Semantic Index</a:t>
              </a:r>
              <a:endParaRPr lang="en-US" sz="1000" noProof="1">
                <a:effectLst>
                  <a:outerShdw blurRad="38100" dist="38100" dir="2700000" algn="tl">
                    <a:srgbClr val="C0C0C0"/>
                  </a:outerShdw>
                </a:effectLst>
                <a:latin typeface="Verdana" pitchFamily="34" charset="0"/>
                <a:ea typeface="+mn-ea"/>
                <a:cs typeface="Arial" charset="0"/>
              </a:endParaRPr>
            </a:p>
          </p:txBody>
        </p:sp>
        <p:sp>
          <p:nvSpPr>
            <p:cNvPr id="24" name="Text Box 164"/>
            <p:cNvSpPr txBox="1">
              <a:spLocks noChangeArrowheads="1"/>
            </p:cNvSpPr>
            <p:nvPr/>
          </p:nvSpPr>
          <p:spPr bwMode="auto">
            <a:xfrm>
              <a:off x="2425" y="1781"/>
              <a:ext cx="945" cy="159"/>
            </a:xfrm>
            <a:prstGeom prst="rect">
              <a:avLst/>
            </a:prstGeom>
            <a:noFill/>
            <a:ln w="9525">
              <a:noFill/>
              <a:miter lim="800000"/>
              <a:headEnd/>
              <a:tailEnd/>
            </a:ln>
            <a:effectLst/>
          </p:spPr>
          <p:txBody>
            <a:bodyPr lIns="0" tIns="0" rIns="0" bIns="0">
              <a:spAutoFit/>
            </a:bodyPr>
            <a:lstStyle/>
            <a:p>
              <a:pPr algn="ctr">
                <a:lnSpc>
                  <a:spcPct val="90000"/>
                </a:lnSpc>
                <a:defRPr/>
              </a:pPr>
              <a:r>
                <a:rPr lang="en-US" sz="700">
                  <a:effectLst>
                    <a:outerShdw blurRad="38100" dist="38100" dir="2700000" algn="tl">
                      <a:srgbClr val="C0C0C0"/>
                    </a:outerShdw>
                  </a:effectLst>
                  <a:latin typeface="Verdana" pitchFamily="34" charset="0"/>
                  <a:ea typeface="+mn-ea"/>
                  <a:cs typeface="Arial" charset="0"/>
                </a:rPr>
                <a:t>Content of </a:t>
              </a:r>
              <a:br>
                <a:rPr lang="en-US" sz="700">
                  <a:effectLst>
                    <a:outerShdw blurRad="38100" dist="38100" dir="2700000" algn="tl">
                      <a:srgbClr val="C0C0C0"/>
                    </a:outerShdw>
                  </a:effectLst>
                  <a:latin typeface="Verdana" pitchFamily="34" charset="0"/>
                  <a:ea typeface="+mn-ea"/>
                  <a:cs typeface="Arial" charset="0"/>
                </a:rPr>
              </a:br>
              <a:r>
                <a:rPr lang="en-US" sz="700">
                  <a:effectLst>
                    <a:outerShdw blurRad="38100" dist="38100" dir="2700000" algn="tl">
                      <a:srgbClr val="C0C0C0"/>
                    </a:outerShdw>
                  </a:effectLst>
                  <a:latin typeface="Verdana" pitchFamily="34" charset="0"/>
                  <a:ea typeface="+mn-ea"/>
                  <a:cs typeface="Arial" charset="0"/>
                </a:rPr>
                <a:t>all other calls</a:t>
              </a:r>
              <a:endParaRPr lang="en-US" sz="700" noProof="1">
                <a:effectLst>
                  <a:outerShdw blurRad="38100" dist="38100" dir="2700000" algn="tl">
                    <a:srgbClr val="C0C0C0"/>
                  </a:outerShdw>
                </a:effectLst>
                <a:latin typeface="Verdana" pitchFamily="34" charset="0"/>
                <a:ea typeface="+mn-ea"/>
                <a:cs typeface="Arial" charset="0"/>
              </a:endParaRPr>
            </a:p>
          </p:txBody>
        </p:sp>
        <p:sp>
          <p:nvSpPr>
            <p:cNvPr id="25" name="Text Box 165"/>
            <p:cNvSpPr txBox="1">
              <a:spLocks noChangeArrowheads="1"/>
            </p:cNvSpPr>
            <p:nvPr/>
          </p:nvSpPr>
          <p:spPr bwMode="auto">
            <a:xfrm>
              <a:off x="1940" y="2002"/>
              <a:ext cx="429" cy="158"/>
            </a:xfrm>
            <a:prstGeom prst="rect">
              <a:avLst/>
            </a:prstGeom>
            <a:noFill/>
            <a:ln w="9525">
              <a:noFill/>
              <a:miter lim="800000"/>
              <a:headEnd/>
              <a:tailEnd/>
            </a:ln>
            <a:effectLst/>
          </p:spPr>
          <p:txBody>
            <a:bodyPr lIns="0" tIns="0" rIns="0" bIns="0">
              <a:spAutoFit/>
            </a:bodyPr>
            <a:lstStyle/>
            <a:p>
              <a:pPr algn="ctr">
                <a:lnSpc>
                  <a:spcPct val="90000"/>
                </a:lnSpc>
                <a:defRPr/>
              </a:pPr>
              <a:r>
                <a:rPr lang="en-US" sz="700">
                  <a:effectLst>
                    <a:outerShdw blurRad="38100" dist="38100" dir="2700000" algn="tl">
                      <a:srgbClr val="C0C0C0"/>
                    </a:outerShdw>
                  </a:effectLst>
                  <a:latin typeface="Verdana" pitchFamily="34" charset="0"/>
                  <a:ea typeface="+mn-ea"/>
                  <a:cs typeface="Arial" charset="0"/>
                </a:rPr>
                <a:t>Calls of</a:t>
              </a:r>
            </a:p>
            <a:p>
              <a:pPr algn="ctr">
                <a:lnSpc>
                  <a:spcPct val="90000"/>
                </a:lnSpc>
                <a:defRPr/>
              </a:pPr>
              <a:r>
                <a:rPr lang="en-US" sz="700">
                  <a:effectLst>
                    <a:outerShdw blurRad="38100" dist="38100" dir="2700000" algn="tl">
                      <a:srgbClr val="C0C0C0"/>
                    </a:outerShdw>
                  </a:effectLst>
                  <a:latin typeface="Verdana" pitchFamily="34" charset="0"/>
                  <a:ea typeface="+mn-ea"/>
                  <a:cs typeface="Arial" charset="0"/>
                </a:rPr>
                <a:t>Interest</a:t>
              </a:r>
              <a:endParaRPr lang="en-US" sz="700" noProof="1">
                <a:effectLst>
                  <a:outerShdw blurRad="38100" dist="38100" dir="2700000" algn="tl">
                    <a:srgbClr val="C0C0C0"/>
                  </a:outerShdw>
                </a:effectLst>
                <a:latin typeface="Verdana" pitchFamily="34" charset="0"/>
                <a:ea typeface="+mn-ea"/>
                <a:cs typeface="Arial" charset="0"/>
              </a:endParaRPr>
            </a:p>
          </p:txBody>
        </p:sp>
      </p:grpSp>
      <p:sp>
        <p:nvSpPr>
          <p:cNvPr id="169" name="TextBox 168"/>
          <p:cNvSpPr txBox="1"/>
          <p:nvPr/>
        </p:nvSpPr>
        <p:spPr>
          <a:xfrm>
            <a:off x="249212" y="1726884"/>
            <a:ext cx="2438400" cy="276999"/>
          </a:xfrm>
          <a:prstGeom prst="rect">
            <a:avLst/>
          </a:prstGeom>
          <a:noFill/>
          <a:scene3d>
            <a:camera prst="orthographicFront">
              <a:rot lat="0" lon="0" rev="0"/>
            </a:camera>
            <a:lightRig rig="threePt" dir="t"/>
          </a:scene3d>
        </p:spPr>
        <p:txBody>
          <a:bodyPr>
            <a:spAutoFit/>
          </a:bodyPr>
          <a:lstStyle/>
          <a:p>
            <a:pPr algn="ctr">
              <a:defRPr/>
            </a:pPr>
            <a:r>
              <a:rPr lang="en-US" sz="1200" dirty="0">
                <a:solidFill>
                  <a:srgbClr val="00B0F0"/>
                </a:solidFill>
                <a:ea typeface="+mn-ea"/>
                <a:cs typeface="Arial" charset="0"/>
              </a:rPr>
              <a:t>Verint’s Proprietary Technology</a:t>
            </a:r>
          </a:p>
        </p:txBody>
      </p:sp>
      <p:sp>
        <p:nvSpPr>
          <p:cNvPr id="171" name="AutoShape 200"/>
          <p:cNvSpPr>
            <a:spLocks noChangeArrowheads="1"/>
          </p:cNvSpPr>
          <p:nvPr/>
        </p:nvSpPr>
        <p:spPr bwMode="auto">
          <a:xfrm>
            <a:off x="2687638" y="2822575"/>
            <a:ext cx="311150" cy="234950"/>
          </a:xfrm>
          <a:prstGeom prst="chevron">
            <a:avLst>
              <a:gd name="adj" fmla="val 33108"/>
            </a:avLst>
          </a:prstGeom>
          <a:gradFill rotWithShape="1">
            <a:gsLst>
              <a:gs pos="0">
                <a:srgbClr val="AABDF4"/>
              </a:gs>
              <a:gs pos="100000">
                <a:schemeClr val="accent2"/>
              </a:gs>
            </a:gsLst>
            <a:lin ang="5400000" scaled="1"/>
          </a:gradFill>
          <a:ln w="25400">
            <a:solidFill>
              <a:schemeClr val="accent2"/>
            </a:solidFill>
            <a:miter lim="800000"/>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en-US" altLang="zh-CN"/>
          </a:p>
        </p:txBody>
      </p:sp>
      <p:pic>
        <p:nvPicPr>
          <p:cNvPr id="336036" name="Picture 2" descr="D:\Speech Analytics\China Visit\pics\tren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788" y="3200400"/>
            <a:ext cx="563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6037" name="Picture 3" descr="D:\Speech Analytics\China Visit\pics\trends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0" y="914400"/>
            <a:ext cx="56769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6038" name="Rectangle 169"/>
          <p:cNvSpPr>
            <a:spLocks noChangeArrowheads="1"/>
          </p:cNvSpPr>
          <p:nvPr/>
        </p:nvSpPr>
        <p:spPr bwMode="auto">
          <a:xfrm>
            <a:off x="457200" y="4046538"/>
            <a:ext cx="1905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600"/>
              <a:t>不需要事先定义索引关键词</a:t>
            </a:r>
          </a:p>
        </p:txBody>
      </p:sp>
      <p:grpSp>
        <p:nvGrpSpPr>
          <p:cNvPr id="25784" name="Group 175"/>
          <p:cNvGrpSpPr>
            <a:grpSpLocks/>
          </p:cNvGrpSpPr>
          <p:nvPr/>
        </p:nvGrpSpPr>
        <p:grpSpPr bwMode="auto">
          <a:xfrm>
            <a:off x="304800" y="5334000"/>
            <a:ext cx="8461375" cy="1066800"/>
            <a:chOff x="192" y="3264"/>
            <a:chExt cx="5330" cy="672"/>
          </a:xfrm>
        </p:grpSpPr>
        <p:pic>
          <p:nvPicPr>
            <p:cNvPr id="336040" name="Picture 2" descr="image001"/>
            <p:cNvPicPr>
              <a:picLocks noChangeAspect="1" noChangeArrowheads="1"/>
            </p:cNvPicPr>
            <p:nvPr/>
          </p:nvPicPr>
          <p:blipFill>
            <a:blip r:embed="rId5">
              <a:extLst>
                <a:ext uri="{28A0092B-C50C-407E-A947-70E740481C1C}">
                  <a14:useLocalDpi xmlns:a14="http://schemas.microsoft.com/office/drawing/2010/main" val="0"/>
                </a:ext>
              </a:extLst>
            </a:blip>
            <a:srcRect l="50931" t="8170" b="83064"/>
            <a:stretch>
              <a:fillRect/>
            </a:stretch>
          </p:blipFill>
          <p:spPr bwMode="auto">
            <a:xfrm>
              <a:off x="192" y="3264"/>
              <a:ext cx="533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 name="Rectangle 173"/>
            <p:cNvSpPr/>
            <p:nvPr/>
          </p:nvSpPr>
          <p:spPr>
            <a:xfrm>
              <a:off x="480" y="3696"/>
              <a:ext cx="864" cy="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1400">
                  <a:solidFill>
                    <a:srgbClr val="FFFFFF"/>
                  </a:solidFill>
                </a:rPr>
                <a:t>XX</a:t>
              </a:r>
              <a:r>
                <a:rPr lang="zh-CN" altLang="en-US" sz="1400">
                  <a:solidFill>
                    <a:srgbClr val="FFFFFF"/>
                  </a:solidFill>
                </a:rPr>
                <a:t>保险公司</a:t>
              </a:r>
            </a:p>
          </p:txBody>
        </p:sp>
        <p:sp>
          <p:nvSpPr>
            <p:cNvPr id="176" name="Rectangle 173"/>
            <p:cNvSpPr/>
            <p:nvPr/>
          </p:nvSpPr>
          <p:spPr>
            <a:xfrm>
              <a:off x="3264" y="3696"/>
              <a:ext cx="720" cy="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1400">
                  <a:solidFill>
                    <a:srgbClr val="FFFFFF"/>
                  </a:solidFill>
                </a:rPr>
                <a:t>XX</a:t>
              </a:r>
              <a:r>
                <a:rPr lang="zh-CN" altLang="en-US" sz="1400">
                  <a:solidFill>
                    <a:srgbClr val="FFFFFF"/>
                  </a:solidFill>
                </a:rPr>
                <a:t>寿险</a:t>
              </a:r>
            </a:p>
          </p:txBody>
        </p:sp>
        <p:sp>
          <p:nvSpPr>
            <p:cNvPr id="177" name="Rectangle 173"/>
            <p:cNvSpPr/>
            <p:nvPr/>
          </p:nvSpPr>
          <p:spPr>
            <a:xfrm>
              <a:off x="4080" y="3696"/>
              <a:ext cx="720" cy="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400">
                  <a:solidFill>
                    <a:srgbClr val="FFFFFF"/>
                  </a:solidFill>
                </a:rPr>
                <a:t>保费</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7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标题 1"/>
          <p:cNvSpPr>
            <a:spLocks noGrp="1"/>
          </p:cNvSpPr>
          <p:nvPr>
            <p:ph type="title" idx="4294967295"/>
          </p:nvPr>
        </p:nvSpPr>
        <p:spPr>
          <a:xfrm>
            <a:off x="371475" y="152400"/>
            <a:ext cx="6705600" cy="609600"/>
          </a:xfrm>
          <a:ln/>
        </p:spPr>
        <p:txBody>
          <a:bodyPr/>
          <a:lstStyle/>
          <a:p>
            <a:r>
              <a:rPr lang="zh-CN" altLang="en-US">
                <a:effectLst>
                  <a:outerShdw blurRad="38100" dist="38100" dir="2700000" algn="tl">
                    <a:srgbClr val="C0C0C0"/>
                  </a:outerShdw>
                </a:effectLst>
                <a:ea typeface="宋体" charset="0"/>
              </a:rPr>
              <a:t>语音分析的价值</a:t>
            </a:r>
          </a:p>
        </p:txBody>
      </p:sp>
      <p:sp>
        <p:nvSpPr>
          <p:cNvPr id="337923" name="内容占位符 2"/>
          <p:cNvSpPr>
            <a:spLocks noGrp="1"/>
          </p:cNvSpPr>
          <p:nvPr>
            <p:ph idx="4294967295"/>
          </p:nvPr>
        </p:nvSpPr>
        <p:spPr/>
        <p:txBody>
          <a:bodyPr/>
          <a:lstStyle/>
          <a:p>
            <a:pPr marL="290513" indent="-290513"/>
            <a:r>
              <a:rPr lang="zh-CN" altLang="en-US" sz="2400" b="1">
                <a:ea typeface="宋体" charset="0"/>
              </a:rPr>
              <a:t>录音的自动合规质检</a:t>
            </a:r>
            <a:endParaRPr lang="en-US" altLang="zh-CN" sz="2400" b="1">
              <a:ea typeface="宋体" charset="0"/>
            </a:endParaRPr>
          </a:p>
          <a:p>
            <a:pPr marL="566738" lvl="1" indent="-276225"/>
            <a:r>
              <a:rPr lang="zh-CN" altLang="en-US" sz="1800">
                <a:ea typeface="宋体" charset="0"/>
              </a:rPr>
              <a:t>很大程度上取代手工质检，解放人力</a:t>
            </a:r>
            <a:endParaRPr lang="en-US" altLang="zh-CN" sz="1800">
              <a:ea typeface="宋体" charset="0"/>
            </a:endParaRPr>
          </a:p>
          <a:p>
            <a:pPr marL="566738" lvl="1" indent="-276225"/>
            <a:r>
              <a:rPr lang="zh-CN" altLang="en-US" sz="1800">
                <a:ea typeface="宋体" charset="0"/>
              </a:rPr>
              <a:t>提升录音质检的覆盖度</a:t>
            </a:r>
            <a:endParaRPr lang="en-US" altLang="zh-CN" sz="1800">
              <a:ea typeface="宋体" charset="0"/>
            </a:endParaRPr>
          </a:p>
          <a:p>
            <a:pPr marL="566738" lvl="1" indent="-276225"/>
            <a:r>
              <a:rPr lang="zh-CN" altLang="en-US" sz="1800">
                <a:latin typeface="Verdana" charset="0"/>
                <a:ea typeface="宋体" charset="0"/>
              </a:rPr>
              <a:t>剔除人为情感因素，</a:t>
            </a:r>
            <a:r>
              <a:rPr lang="zh-CN" altLang="en-US" sz="1800">
                <a:ea typeface="宋体" charset="0"/>
              </a:rPr>
              <a:t>提高质检标准的统一性</a:t>
            </a:r>
            <a:endParaRPr lang="en-US" altLang="zh-CN" sz="1800">
              <a:ea typeface="宋体" charset="0"/>
            </a:endParaRPr>
          </a:p>
          <a:p>
            <a:pPr marL="566738" lvl="1" indent="-276225">
              <a:buFont typeface="Arial" charset="0"/>
              <a:buNone/>
            </a:pPr>
            <a:endParaRPr lang="en-US" altLang="zh-CN">
              <a:ea typeface="宋体" charset="0"/>
            </a:endParaRPr>
          </a:p>
          <a:p>
            <a:pPr marL="290513" indent="-290513"/>
            <a:r>
              <a:rPr lang="zh-CN" altLang="en-US" sz="2400" b="1">
                <a:ea typeface="宋体" charset="0"/>
              </a:rPr>
              <a:t>深度挖掘业务焦点</a:t>
            </a:r>
            <a:endParaRPr lang="en-US" altLang="zh-CN" sz="2400" b="1">
              <a:ea typeface="宋体" charset="0"/>
            </a:endParaRPr>
          </a:p>
          <a:p>
            <a:pPr marL="566738" lvl="1" indent="-276225"/>
            <a:r>
              <a:rPr lang="zh-CN" altLang="en-US" sz="1800">
                <a:ea typeface="宋体" charset="0"/>
              </a:rPr>
              <a:t>客户的来电焦点</a:t>
            </a:r>
            <a:endParaRPr lang="en-US" altLang="zh-CN" sz="1800">
              <a:ea typeface="宋体" charset="0"/>
            </a:endParaRPr>
          </a:p>
          <a:p>
            <a:pPr marL="566738" lvl="1" indent="-276225"/>
            <a:r>
              <a:rPr lang="zh-CN" altLang="en-US" sz="1800">
                <a:ea typeface="宋体" charset="0"/>
              </a:rPr>
              <a:t>业务趋势展现</a:t>
            </a:r>
            <a:endParaRPr lang="en-US" altLang="zh-CN" sz="1800">
              <a:ea typeface="宋体" charset="0"/>
            </a:endParaRPr>
          </a:p>
          <a:p>
            <a:pPr marL="566738" lvl="1" indent="-276225"/>
            <a:r>
              <a:rPr lang="zh-CN" altLang="en-US" sz="1800">
                <a:ea typeface="宋体" charset="0"/>
              </a:rPr>
              <a:t>问题根源的深度挖掘</a:t>
            </a:r>
            <a:endParaRPr lang="en-US" altLang="zh-CN" sz="1800">
              <a:ea typeface="宋体" charset="0"/>
            </a:endParaRPr>
          </a:p>
          <a:p>
            <a:pPr marL="566738" lvl="1" indent="-276225"/>
            <a:endParaRPr lang="en-US" altLang="zh-CN" sz="1800">
              <a:ea typeface="宋体" charset="0"/>
            </a:endParaRPr>
          </a:p>
          <a:p>
            <a:pPr marL="566738" lvl="1" indent="-276225"/>
            <a:endParaRPr lang="en-US" altLang="zh-CN" sz="1800">
              <a:ea typeface="宋体" charset="0"/>
            </a:endParaRPr>
          </a:p>
          <a:p>
            <a:pPr marL="566738" lvl="1" indent="-276225">
              <a:buFont typeface="Arial" charset="0"/>
              <a:buNone/>
            </a:pPr>
            <a:endParaRPr lang="en-US" altLang="zh-CN" sz="2000">
              <a:ea typeface="宋体" charset="0"/>
            </a:endParaRPr>
          </a:p>
          <a:p>
            <a:pPr marL="290513" indent="-290513"/>
            <a:endParaRPr lang="zh-CN" altLang="en-US" sz="2400">
              <a:ea typeface="宋体"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idx="4294967295"/>
          </p:nvPr>
        </p:nvSpPr>
        <p:spPr>
          <a:xfrm>
            <a:off x="228600" y="0"/>
            <a:ext cx="8718550" cy="563563"/>
          </a:xfrm>
        </p:spPr>
        <p:txBody>
          <a:bodyPr/>
          <a:lstStyle/>
          <a:p>
            <a:pPr eaLnBrk="1" hangingPunct="1"/>
            <a:r>
              <a:rPr lang="zh-CN" altLang="en-US">
                <a:ea typeface="宋体" charset="0"/>
              </a:rPr>
              <a:t>关键词搜索</a:t>
            </a:r>
          </a:p>
        </p:txBody>
      </p:sp>
      <p:sp>
        <p:nvSpPr>
          <p:cNvPr id="301059" name="Rectangle 4"/>
          <p:cNvSpPr>
            <a:spLocks noGrp="1" noChangeArrowheads="1"/>
          </p:cNvSpPr>
          <p:nvPr>
            <p:ph type="body" idx="4294967295"/>
          </p:nvPr>
        </p:nvSpPr>
        <p:spPr>
          <a:xfrm>
            <a:off x="233363" y="1101725"/>
            <a:ext cx="8605837" cy="762000"/>
          </a:xfrm>
        </p:spPr>
        <p:txBody>
          <a:bodyPr/>
          <a:lstStyle/>
          <a:p>
            <a:pPr marL="0" indent="0">
              <a:buFontTx/>
              <a:buNone/>
            </a:pPr>
            <a:r>
              <a:rPr lang="en-US" altLang="zh-CN" sz="1600">
                <a:latin typeface="宋体" charset="0"/>
                <a:ea typeface="宋体" charset="0"/>
              </a:rPr>
              <a:t> </a:t>
            </a:r>
            <a:r>
              <a:rPr lang="zh-CN" altLang="zh-CN" sz="1600">
                <a:latin typeface="宋体" charset="0"/>
                <a:ea typeface="宋体" charset="0"/>
              </a:rPr>
              <a:t>在搜索栏里输入</a:t>
            </a:r>
            <a:r>
              <a:rPr lang="zh-CN" altLang="zh-CN" sz="1600">
                <a:ea typeface="宋体" charset="0"/>
              </a:rPr>
              <a:t>“</a:t>
            </a:r>
            <a:r>
              <a:rPr lang="zh-CN" altLang="zh-CN" sz="1600">
                <a:latin typeface="宋体" charset="0"/>
                <a:ea typeface="宋体" charset="0"/>
              </a:rPr>
              <a:t>免</a:t>
            </a:r>
            <a:r>
              <a:rPr lang="zh-CN" altLang="zh-CN" sz="1600">
                <a:ea typeface="宋体" charset="0"/>
              </a:rPr>
              <a:t>”</a:t>
            </a:r>
            <a:r>
              <a:rPr lang="zh-CN" altLang="zh-CN" sz="1600">
                <a:latin typeface="宋体" charset="0"/>
                <a:ea typeface="宋体" charset="0"/>
              </a:rPr>
              <a:t>，系统</a:t>
            </a:r>
            <a:r>
              <a:rPr lang="en-US" altLang="zh-CN" sz="1600">
                <a:latin typeface="宋体" charset="0"/>
                <a:ea typeface="宋体" charset="0"/>
              </a:rPr>
              <a:t> </a:t>
            </a:r>
            <a:r>
              <a:rPr lang="zh-CN" altLang="zh-CN" sz="1600" b="1">
                <a:latin typeface="宋体" charset="0"/>
                <a:ea typeface="宋体" charset="0"/>
              </a:rPr>
              <a:t>自动提示</a:t>
            </a:r>
            <a:r>
              <a:rPr lang="zh-CN" altLang="zh-CN" sz="1600">
                <a:ea typeface="宋体" charset="0"/>
              </a:rPr>
              <a:t>“</a:t>
            </a:r>
            <a:r>
              <a:rPr lang="zh-CN" altLang="zh-CN" sz="1600">
                <a:latin typeface="宋体" charset="0"/>
                <a:ea typeface="宋体" charset="0"/>
              </a:rPr>
              <a:t>免费</a:t>
            </a:r>
            <a:r>
              <a:rPr lang="zh-CN" altLang="zh-CN" sz="1600">
                <a:ea typeface="宋体" charset="0"/>
              </a:rPr>
              <a:t>”</a:t>
            </a:r>
            <a:r>
              <a:rPr lang="zh-CN" altLang="zh-CN" sz="1600">
                <a:latin typeface="宋体" charset="0"/>
                <a:ea typeface="宋体" charset="0"/>
              </a:rPr>
              <a:t> 及 </a:t>
            </a:r>
            <a:r>
              <a:rPr lang="zh-CN" altLang="zh-CN" sz="1600">
                <a:ea typeface="宋体" charset="0"/>
              </a:rPr>
              <a:t>“</a:t>
            </a:r>
            <a:r>
              <a:rPr lang="zh-CN" altLang="zh-CN" sz="1600">
                <a:latin typeface="宋体" charset="0"/>
                <a:ea typeface="宋体" charset="0"/>
              </a:rPr>
              <a:t>减免</a:t>
            </a:r>
            <a:r>
              <a:rPr lang="zh-CN" altLang="zh-CN" sz="1600">
                <a:ea typeface="宋体" charset="0"/>
              </a:rPr>
              <a:t>”</a:t>
            </a:r>
            <a:r>
              <a:rPr lang="zh-CN" altLang="zh-CN" sz="1600">
                <a:latin typeface="宋体" charset="0"/>
                <a:ea typeface="宋体" charset="0"/>
              </a:rPr>
              <a:t>，说明提到免费的时候，另外有一部分还会提到减免。</a:t>
            </a:r>
            <a:endParaRPr lang="zh-CN" altLang="en-US" sz="1600">
              <a:latin typeface="宋体" charset="0"/>
              <a:ea typeface="宋体" charset="0"/>
            </a:endParaRPr>
          </a:p>
        </p:txBody>
      </p:sp>
      <p:pic>
        <p:nvPicPr>
          <p:cNvPr id="3010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28800"/>
            <a:ext cx="8534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idx="4294967295"/>
          </p:nvPr>
        </p:nvSpPr>
        <p:spPr>
          <a:xfrm>
            <a:off x="228600" y="0"/>
            <a:ext cx="8718550" cy="563563"/>
          </a:xfrm>
        </p:spPr>
        <p:txBody>
          <a:bodyPr/>
          <a:lstStyle/>
          <a:p>
            <a:pPr eaLnBrk="1" hangingPunct="1"/>
            <a:r>
              <a:rPr lang="zh-CN" altLang="en-US">
                <a:ea typeface="宋体" charset="0"/>
              </a:rPr>
              <a:t>关键词相关建议</a:t>
            </a:r>
          </a:p>
        </p:txBody>
      </p:sp>
      <p:pic>
        <p:nvPicPr>
          <p:cNvPr id="303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8458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108" name="Rectangle 3"/>
          <p:cNvSpPr>
            <a:spLocks noChangeArrowheads="1"/>
          </p:cNvSpPr>
          <p:nvPr/>
        </p:nvSpPr>
        <p:spPr bwMode="auto">
          <a:xfrm>
            <a:off x="5181600" y="3251200"/>
            <a:ext cx="3505200" cy="4064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latin typeface="Shruti" charset="0"/>
            </a:endParaRPr>
          </a:p>
        </p:txBody>
      </p:sp>
      <p:sp>
        <p:nvSpPr>
          <p:cNvPr id="303109" name="Rectangle 4"/>
          <p:cNvSpPr>
            <a:spLocks noChangeArrowheads="1"/>
          </p:cNvSpPr>
          <p:nvPr/>
        </p:nvSpPr>
        <p:spPr bwMode="auto">
          <a:xfrm>
            <a:off x="5181600" y="3727450"/>
            <a:ext cx="3592513" cy="4572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latin typeface="Shruti" charset="0"/>
            </a:endParaRPr>
          </a:p>
        </p:txBody>
      </p:sp>
      <p:sp>
        <p:nvSpPr>
          <p:cNvPr id="303110" name="Rectangle 6"/>
          <p:cNvSpPr>
            <a:spLocks noChangeArrowheads="1"/>
          </p:cNvSpPr>
          <p:nvPr/>
        </p:nvSpPr>
        <p:spPr bwMode="auto">
          <a:xfrm>
            <a:off x="379413" y="93980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zh-CN">
                <a:latin typeface="宋体" charset="0"/>
              </a:rPr>
              <a:t>通过“</a:t>
            </a:r>
            <a:r>
              <a:rPr lang="zh-CN" altLang="zh-CN" b="1">
                <a:latin typeface="宋体" charset="0"/>
              </a:rPr>
              <a:t>更多建议</a:t>
            </a:r>
            <a:r>
              <a:rPr lang="zh-CN" altLang="zh-CN">
                <a:latin typeface="宋体" charset="0"/>
              </a:rPr>
              <a:t>”</a:t>
            </a:r>
            <a:r>
              <a:rPr lang="zh-CN" altLang="en-US">
                <a:latin typeface="宋体" charset="0"/>
              </a:rPr>
              <a:t>自动关联</a:t>
            </a:r>
            <a:r>
              <a:rPr lang="zh-CN" altLang="zh-CN">
                <a:latin typeface="宋体" charset="0"/>
              </a:rPr>
              <a:t>“拖车”</a:t>
            </a:r>
            <a:r>
              <a:rPr lang="zh-CN" altLang="en-US">
                <a:latin typeface="宋体" charset="0"/>
              </a:rPr>
              <a:t>、</a:t>
            </a:r>
            <a:r>
              <a:rPr lang="zh-CN" altLang="zh-CN">
                <a:latin typeface="宋体" charset="0"/>
              </a:rPr>
              <a:t>“送</a:t>
            </a:r>
            <a:r>
              <a:rPr lang="en-US" altLang="zh-CN">
                <a:latin typeface="宋体" charset="0"/>
              </a:rPr>
              <a:t> NEAR </a:t>
            </a:r>
            <a:r>
              <a:rPr lang="zh-CN" altLang="zh-CN">
                <a:latin typeface="宋体" charset="0"/>
              </a:rPr>
              <a:t>油”、“洗 车”、“道路</a:t>
            </a:r>
            <a:r>
              <a:rPr lang="en-US" altLang="zh-CN">
                <a:latin typeface="宋体" charset="0"/>
              </a:rPr>
              <a:t> NEAR </a:t>
            </a:r>
            <a:r>
              <a:rPr lang="zh-CN" altLang="zh-CN">
                <a:latin typeface="宋体" charset="0"/>
              </a:rPr>
              <a:t>救援”等</a:t>
            </a:r>
            <a:r>
              <a:rPr lang="zh-CN" altLang="en-US">
                <a:latin typeface="宋体" charset="0"/>
              </a:rPr>
              <a:t>词</a:t>
            </a:r>
            <a:r>
              <a:rPr lang="zh-CN" altLang="zh-CN">
                <a:latin typeface="Shruti" charset="0"/>
              </a:rPr>
              <a:t>。</a:t>
            </a:r>
            <a:endParaRPr lang="zh-CN" altLang="en-US">
              <a:latin typeface="Shruti"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idx="4294967295"/>
          </p:nvPr>
        </p:nvSpPr>
        <p:spPr>
          <a:xfrm>
            <a:off x="228600" y="0"/>
            <a:ext cx="8718550" cy="563563"/>
          </a:xfrm>
        </p:spPr>
        <p:txBody>
          <a:bodyPr/>
          <a:lstStyle/>
          <a:p>
            <a:pPr eaLnBrk="1" hangingPunct="1"/>
            <a:r>
              <a:rPr lang="zh-CN" altLang="en-US">
                <a:ea typeface="宋体" charset="0"/>
              </a:rPr>
              <a:t>术语建议可视化</a:t>
            </a:r>
          </a:p>
        </p:txBody>
      </p:sp>
      <p:sp>
        <p:nvSpPr>
          <p:cNvPr id="305155" name="Rectangle 4"/>
          <p:cNvSpPr>
            <a:spLocks noGrp="1" noChangeArrowheads="1"/>
          </p:cNvSpPr>
          <p:nvPr>
            <p:ph type="body" idx="4294967295"/>
          </p:nvPr>
        </p:nvSpPr>
        <p:spPr>
          <a:xfrm>
            <a:off x="333375" y="1143000"/>
            <a:ext cx="8458200" cy="533400"/>
          </a:xfrm>
        </p:spPr>
        <p:txBody>
          <a:bodyPr/>
          <a:lstStyle/>
          <a:p>
            <a:pPr marL="0" indent="0">
              <a:buFontTx/>
              <a:buNone/>
            </a:pPr>
            <a:r>
              <a:rPr lang="zh-CN" altLang="zh-CN">
                <a:ea typeface="宋体" charset="0"/>
              </a:rPr>
              <a:t>通过“</a:t>
            </a:r>
            <a:r>
              <a:rPr lang="zh-CN" altLang="zh-CN" b="1">
                <a:ea typeface="宋体" charset="0"/>
              </a:rPr>
              <a:t>可视化</a:t>
            </a:r>
            <a:r>
              <a:rPr lang="zh-CN" altLang="zh-CN">
                <a:ea typeface="宋体" charset="0"/>
              </a:rPr>
              <a:t>”界面自动显示出相关联的术语建议</a:t>
            </a:r>
            <a:endParaRPr lang="en-US" altLang="zh-CN">
              <a:ea typeface="宋体" charset="0"/>
            </a:endParaRPr>
          </a:p>
        </p:txBody>
      </p:sp>
      <p:pic>
        <p:nvPicPr>
          <p:cNvPr id="3051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8458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4"/>
          <p:cNvSpPr>
            <a:spLocks noGrp="1" noChangeArrowheads="1"/>
          </p:cNvSpPr>
          <p:nvPr>
            <p:ph type="title" idx="4294967295"/>
          </p:nvPr>
        </p:nvSpPr>
        <p:spPr>
          <a:xfrm>
            <a:off x="228600" y="0"/>
            <a:ext cx="8513763" cy="879475"/>
          </a:xfrm>
        </p:spPr>
        <p:txBody>
          <a:bodyPr/>
          <a:lstStyle/>
          <a:p>
            <a:r>
              <a:rPr lang="zh-CN" altLang="en-US">
                <a:ea typeface="宋体" charset="0"/>
              </a:rPr>
              <a:t>如何定位焦点</a:t>
            </a:r>
          </a:p>
        </p:txBody>
      </p:sp>
      <p:sp>
        <p:nvSpPr>
          <p:cNvPr id="45059" name="Rectangle 4"/>
          <p:cNvSpPr>
            <a:spLocks noChangeArrowheads="1"/>
          </p:cNvSpPr>
          <p:nvPr/>
        </p:nvSpPr>
        <p:spPr bwMode="auto">
          <a:xfrm>
            <a:off x="304800" y="990600"/>
            <a:ext cx="8485188" cy="609600"/>
          </a:xfrm>
          <a:prstGeom prst="rect">
            <a:avLst/>
          </a:prstGeom>
          <a:solidFill>
            <a:schemeClr val="accent1">
              <a:lumMod val="50000"/>
            </a:schemeClr>
          </a:solidFill>
          <a:ln w="9525">
            <a:noFill/>
            <a:miter lim="800000"/>
            <a:headEnd/>
            <a:tailEnd/>
          </a:ln>
        </p:spPr>
        <p:txBody>
          <a:bodyPr/>
          <a:lstStyle>
            <a:lvl1pPr marL="342900" indent="-342900" eaLnBrk="0" hangingPunct="0">
              <a:defRPr>
                <a:solidFill>
                  <a:schemeClr val="tx1"/>
                </a:solidFill>
                <a:latin typeface="Arial" charset="0"/>
                <a:ea typeface="宋体" charset="0"/>
              </a:defRPr>
            </a:lvl1pPr>
            <a:lvl2pPr marL="688975" indent="-231775"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3375" indent="-231775"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lvl="1" eaLnBrk="1" hangingPunct="1">
              <a:lnSpc>
                <a:spcPct val="150000"/>
              </a:lnSpc>
            </a:pPr>
            <a:r>
              <a:rPr lang="zh-CN" altLang="en-US" sz="2400" b="1">
                <a:latin typeface="Shruti" charset="0"/>
              </a:rPr>
              <a:t>归类关键字</a:t>
            </a:r>
            <a:endParaRPr lang="en-US" altLang="zh-CN" sz="2400" b="1">
              <a:latin typeface="Shruti" charset="0"/>
            </a:endParaRPr>
          </a:p>
          <a:p>
            <a:pPr lvl="3" eaLnBrk="1" hangingPunct="1">
              <a:lnSpc>
                <a:spcPct val="150000"/>
              </a:lnSpc>
            </a:pPr>
            <a:endParaRPr lang="zh-CN" altLang="en-US" sz="1600">
              <a:latin typeface="Shruti" charset="0"/>
            </a:endParaRPr>
          </a:p>
        </p:txBody>
      </p:sp>
      <p:pic>
        <p:nvPicPr>
          <p:cNvPr id="3072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875838"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anim calcmode="lin" valueType="num">
                                      <p:cBhvr additive="base">
                                        <p:cTn id="7" dur="500" fill="hold"/>
                                        <p:tgtEl>
                                          <p:spTgt spid="45059"/>
                                        </p:tgtEl>
                                        <p:attrNameLst>
                                          <p:attrName>ppt_x</p:attrName>
                                        </p:attrNameLst>
                                      </p:cBhvr>
                                      <p:tavLst>
                                        <p:tav tm="0">
                                          <p:val>
                                            <p:strVal val="0-#ppt_w/2"/>
                                          </p:val>
                                        </p:tav>
                                        <p:tav tm="100000">
                                          <p:val>
                                            <p:strVal val="#ppt_x"/>
                                          </p:val>
                                        </p:tav>
                                      </p:tavLst>
                                    </p:anim>
                                    <p:anim calcmode="lin" valueType="num">
                                      <p:cBhvr additive="base">
                                        <p:cTn id="8" dur="500" fill="hold"/>
                                        <p:tgtEl>
                                          <p:spTgt spid="450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3"/>
          <p:cNvSpPr>
            <a:spLocks noChangeArrowheads="1"/>
          </p:cNvSpPr>
          <p:nvPr/>
        </p:nvSpPr>
        <p:spPr bwMode="auto">
          <a:xfrm>
            <a:off x="228600" y="990600"/>
            <a:ext cx="8597900"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20000"/>
              </a:spcBef>
              <a:buFontTx/>
              <a:buChar char="•"/>
            </a:pPr>
            <a:endParaRPr lang="en-US" altLang="zh-CN" sz="1000">
              <a:latin typeface="Verdana" charset="0"/>
            </a:endParaRPr>
          </a:p>
        </p:txBody>
      </p:sp>
      <p:sp>
        <p:nvSpPr>
          <p:cNvPr id="45059" name="Rectangle 4"/>
          <p:cNvSpPr>
            <a:spLocks noChangeArrowheads="1"/>
          </p:cNvSpPr>
          <p:nvPr/>
        </p:nvSpPr>
        <p:spPr bwMode="auto">
          <a:xfrm>
            <a:off x="381000" y="1143000"/>
            <a:ext cx="8485188" cy="609600"/>
          </a:xfrm>
          <a:prstGeom prst="rect">
            <a:avLst/>
          </a:prstGeom>
          <a:solidFill>
            <a:schemeClr val="accent1">
              <a:lumMod val="50000"/>
            </a:schemeClr>
          </a:solidFill>
          <a:ln w="9525">
            <a:noFill/>
            <a:miter lim="800000"/>
            <a:headEnd/>
            <a:tailEnd/>
          </a:ln>
        </p:spPr>
        <p:txBody>
          <a:bodyPr/>
          <a:lstStyle>
            <a:lvl1pPr marL="342900" indent="-342900" eaLnBrk="0" hangingPunct="0">
              <a:defRPr>
                <a:solidFill>
                  <a:schemeClr val="tx1"/>
                </a:solidFill>
                <a:latin typeface="Arial" charset="0"/>
                <a:ea typeface="宋体" charset="0"/>
              </a:defRPr>
            </a:lvl1pPr>
            <a:lvl2pPr marL="688975" indent="-231775"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3375" indent="-231775"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lvl="1" eaLnBrk="1" hangingPunct="1">
              <a:lnSpc>
                <a:spcPct val="150000"/>
              </a:lnSpc>
            </a:pPr>
            <a:r>
              <a:rPr lang="zh-CN" altLang="en-US" sz="2400">
                <a:latin typeface="Shruti" charset="0"/>
              </a:rPr>
              <a:t>归类＋时间＝趋势分析</a:t>
            </a:r>
            <a:endParaRPr lang="en-US" altLang="zh-CN" sz="2400">
              <a:latin typeface="Shruti" charset="0"/>
            </a:endParaRPr>
          </a:p>
          <a:p>
            <a:pPr lvl="3" eaLnBrk="1" hangingPunct="1">
              <a:lnSpc>
                <a:spcPct val="150000"/>
              </a:lnSpc>
            </a:pPr>
            <a:endParaRPr lang="zh-CN" altLang="en-US" sz="1600">
              <a:latin typeface="Shruti" charset="0"/>
            </a:endParaRPr>
          </a:p>
        </p:txBody>
      </p:sp>
      <p:sp>
        <p:nvSpPr>
          <p:cNvPr id="308228" name="Title 4"/>
          <p:cNvSpPr>
            <a:spLocks noGrp="1"/>
          </p:cNvSpPr>
          <p:nvPr>
            <p:ph type="title" idx="4294967295"/>
          </p:nvPr>
        </p:nvSpPr>
        <p:spPr>
          <a:xfrm>
            <a:off x="274638" y="93663"/>
            <a:ext cx="8718550" cy="563562"/>
          </a:xfrm>
        </p:spPr>
        <p:txBody>
          <a:bodyPr/>
          <a:lstStyle/>
          <a:p>
            <a:pPr eaLnBrk="1" hangingPunct="1"/>
            <a:r>
              <a:rPr lang="zh-CN" altLang="en-US">
                <a:ea typeface="宋体" charset="0"/>
              </a:rPr>
              <a:t>如何定位焦点</a:t>
            </a:r>
          </a:p>
        </p:txBody>
      </p:sp>
      <p:pic>
        <p:nvPicPr>
          <p:cNvPr id="3082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28800"/>
            <a:ext cx="9142413" cy="425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059"/>
                                        </p:tgtEl>
                                        <p:attrNameLst>
                                          <p:attrName>style.visibility</p:attrName>
                                        </p:attrNameLst>
                                      </p:cBhvr>
                                      <p:to>
                                        <p:strVal val="visible"/>
                                      </p:to>
                                    </p:set>
                                    <p:anim calcmode="lin" valueType="num">
                                      <p:cBhvr additive="base">
                                        <p:cTn id="7" dur="500" fill="hold"/>
                                        <p:tgtEl>
                                          <p:spTgt spid="45059"/>
                                        </p:tgtEl>
                                        <p:attrNameLst>
                                          <p:attrName>ppt_x</p:attrName>
                                        </p:attrNameLst>
                                      </p:cBhvr>
                                      <p:tavLst>
                                        <p:tav tm="0">
                                          <p:val>
                                            <p:strVal val="0-#ppt_w/2"/>
                                          </p:val>
                                        </p:tav>
                                        <p:tav tm="100000">
                                          <p:val>
                                            <p:strVal val="#ppt_x"/>
                                          </p:val>
                                        </p:tav>
                                      </p:tavLst>
                                    </p:anim>
                                    <p:anim calcmode="lin" valueType="num">
                                      <p:cBhvr additive="base">
                                        <p:cTn id="8" dur="500" fill="hold"/>
                                        <p:tgtEl>
                                          <p:spTgt spid="450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idx="4294967295"/>
          </p:nvPr>
        </p:nvSpPr>
        <p:spPr/>
        <p:txBody>
          <a:bodyPr/>
          <a:lstStyle/>
          <a:p>
            <a:r>
              <a:rPr lang="zh-CN" altLang="en-US">
                <a:ea typeface="宋体" charset="0"/>
              </a:rPr>
              <a:t>重复来电</a:t>
            </a:r>
            <a:r>
              <a:rPr lang="en-US" altLang="zh-CN">
                <a:ea typeface="宋体" charset="0"/>
              </a:rPr>
              <a:t>+</a:t>
            </a:r>
            <a:r>
              <a:rPr lang="zh-CN" altLang="en-US">
                <a:ea typeface="宋体" charset="0"/>
              </a:rPr>
              <a:t>开卡交叉</a:t>
            </a:r>
          </a:p>
        </p:txBody>
      </p:sp>
      <p:pic>
        <p:nvPicPr>
          <p:cNvPr id="31027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9144000" cy="593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eft Arrow 14"/>
          <p:cNvSpPr/>
          <p:nvPr/>
        </p:nvSpPr>
        <p:spPr>
          <a:xfrm>
            <a:off x="1905000" y="609600"/>
            <a:ext cx="1219200"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Left Arrow 14"/>
          <p:cNvSpPr/>
          <p:nvPr/>
        </p:nvSpPr>
        <p:spPr>
          <a:xfrm>
            <a:off x="3657600" y="5334000"/>
            <a:ext cx="1219200"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Oval 5"/>
          <p:cNvSpPr/>
          <p:nvPr/>
        </p:nvSpPr>
        <p:spPr>
          <a:xfrm>
            <a:off x="6156325" y="4267200"/>
            <a:ext cx="533400" cy="1828800"/>
          </a:xfrm>
          <a:prstGeom prst="ellipse">
            <a:avLst/>
          </a:prstGeom>
          <a:solidFill>
            <a:schemeClr val="accent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idx="4294967295"/>
          </p:nvPr>
        </p:nvSpPr>
        <p:spPr>
          <a:xfrm>
            <a:off x="0" y="0"/>
            <a:ext cx="6705600" cy="762000"/>
          </a:xfrm>
        </p:spPr>
        <p:txBody>
          <a:bodyPr/>
          <a:lstStyle/>
          <a:p>
            <a:r>
              <a:rPr lang="zh-CN" altLang="en-US">
                <a:ea typeface="宋体" charset="0"/>
              </a:rPr>
              <a:t>重复来电</a:t>
            </a:r>
            <a:r>
              <a:rPr lang="en-US" altLang="zh-CN">
                <a:ea typeface="宋体" charset="0"/>
              </a:rPr>
              <a:t>-</a:t>
            </a:r>
            <a:r>
              <a:rPr lang="zh-CN" altLang="en-US">
                <a:ea typeface="宋体" charset="0"/>
              </a:rPr>
              <a:t>开卡交叉</a:t>
            </a:r>
            <a:r>
              <a:rPr lang="en-US" altLang="zh-CN">
                <a:ea typeface="宋体" charset="0"/>
              </a:rPr>
              <a:t>-</a:t>
            </a:r>
            <a:r>
              <a:rPr lang="zh-CN" altLang="en-US">
                <a:ea typeface="宋体" charset="0"/>
              </a:rPr>
              <a:t>电话分析</a:t>
            </a:r>
          </a:p>
        </p:txBody>
      </p:sp>
      <p:pic>
        <p:nvPicPr>
          <p:cNvPr id="311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9144000" cy="591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p:nvPr/>
        </p:nvSpPr>
        <p:spPr>
          <a:xfrm>
            <a:off x="1676400" y="4267200"/>
            <a:ext cx="7010400" cy="304800"/>
          </a:xfrm>
          <a:prstGeom prst="ellipse">
            <a:avLst/>
          </a:prstGeom>
          <a:solidFill>
            <a:schemeClr val="accent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Down Arrow 9"/>
          <p:cNvSpPr/>
          <p:nvPr/>
        </p:nvSpPr>
        <p:spPr>
          <a:xfrm>
            <a:off x="6477000" y="3200400"/>
            <a:ext cx="304800"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Left Arrow 14"/>
          <p:cNvSpPr/>
          <p:nvPr/>
        </p:nvSpPr>
        <p:spPr>
          <a:xfrm>
            <a:off x="5791200" y="2895600"/>
            <a:ext cx="8382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Down Arrow 9"/>
          <p:cNvSpPr/>
          <p:nvPr/>
        </p:nvSpPr>
        <p:spPr>
          <a:xfrm>
            <a:off x="1066800" y="4267200"/>
            <a:ext cx="304800"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1+#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2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025" y="1981200"/>
            <a:ext cx="44989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23" name="Rectangle 10"/>
          <p:cNvSpPr>
            <a:spLocks noChangeArrowheads="1"/>
          </p:cNvSpPr>
          <p:nvPr/>
        </p:nvSpPr>
        <p:spPr bwMode="auto">
          <a:xfrm>
            <a:off x="146050" y="93663"/>
            <a:ext cx="899795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400" b="1">
                <a:latin typeface="Verdana" charset="0"/>
              </a:rPr>
              <a:t>TellMeWhy</a:t>
            </a:r>
            <a:r>
              <a:rPr lang="en-US" altLang="zh-CN" sz="2400" b="1" baseline="30000">
                <a:latin typeface="Verdana" charset="0"/>
              </a:rPr>
              <a:t>TM</a:t>
            </a:r>
          </a:p>
        </p:txBody>
      </p:sp>
      <p:grpSp>
        <p:nvGrpSpPr>
          <p:cNvPr id="312324" name="Group 11"/>
          <p:cNvGrpSpPr>
            <a:grpSpLocks/>
          </p:cNvGrpSpPr>
          <p:nvPr/>
        </p:nvGrpSpPr>
        <p:grpSpPr bwMode="auto">
          <a:xfrm>
            <a:off x="4760913" y="966788"/>
            <a:ext cx="4114800" cy="711200"/>
            <a:chOff x="939" y="2544"/>
            <a:chExt cx="4533" cy="941"/>
          </a:xfrm>
        </p:grpSpPr>
        <p:sp>
          <p:nvSpPr>
            <p:cNvPr id="312325" name="Rectangle 12"/>
            <p:cNvSpPr>
              <a:spLocks noChangeArrowheads="1"/>
            </p:cNvSpPr>
            <p:nvPr/>
          </p:nvSpPr>
          <p:spPr bwMode="auto">
            <a:xfrm>
              <a:off x="1322" y="2582"/>
              <a:ext cx="358" cy="864"/>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b="1">
                <a:latin typeface="Verdana" charset="0"/>
              </a:endParaRPr>
            </a:p>
          </p:txBody>
        </p:sp>
        <p:sp>
          <p:nvSpPr>
            <p:cNvPr id="312326" name="Rectangle 13"/>
            <p:cNvSpPr>
              <a:spLocks noChangeArrowheads="1"/>
            </p:cNvSpPr>
            <p:nvPr/>
          </p:nvSpPr>
          <p:spPr bwMode="auto">
            <a:xfrm>
              <a:off x="1706" y="2582"/>
              <a:ext cx="2998" cy="864"/>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b="1">
                <a:latin typeface="Verdana" charset="0"/>
              </a:endParaRPr>
            </a:p>
          </p:txBody>
        </p:sp>
        <p:sp>
          <p:nvSpPr>
            <p:cNvPr id="312327" name="Rectangle 14"/>
            <p:cNvSpPr>
              <a:spLocks noChangeArrowheads="1"/>
            </p:cNvSpPr>
            <p:nvPr/>
          </p:nvSpPr>
          <p:spPr bwMode="auto">
            <a:xfrm>
              <a:off x="966" y="2582"/>
              <a:ext cx="330" cy="864"/>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b="1">
                <a:latin typeface="Verdana" charset="0"/>
              </a:endParaRPr>
            </a:p>
          </p:txBody>
        </p:sp>
        <p:sp>
          <p:nvSpPr>
            <p:cNvPr id="312328" name="Rectangle 15"/>
            <p:cNvSpPr>
              <a:spLocks noChangeArrowheads="1"/>
            </p:cNvSpPr>
            <p:nvPr/>
          </p:nvSpPr>
          <p:spPr bwMode="auto">
            <a:xfrm>
              <a:off x="4725" y="2582"/>
              <a:ext cx="331" cy="864"/>
            </a:xfrm>
            <a:prstGeom prst="rect">
              <a:avLst/>
            </a:prstGeom>
            <a:solidFill>
              <a:srgbClr val="A5002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b="1">
                <a:latin typeface="Verdana" charset="0"/>
              </a:endParaRPr>
            </a:p>
          </p:txBody>
        </p:sp>
        <p:sp>
          <p:nvSpPr>
            <p:cNvPr id="312329" name="Rectangle 16"/>
            <p:cNvSpPr>
              <a:spLocks noChangeArrowheads="1"/>
            </p:cNvSpPr>
            <p:nvPr/>
          </p:nvSpPr>
          <p:spPr bwMode="auto">
            <a:xfrm>
              <a:off x="5077" y="2582"/>
              <a:ext cx="351" cy="86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b="1">
                <a:latin typeface="Verdana" charset="0"/>
              </a:endParaRPr>
            </a:p>
          </p:txBody>
        </p:sp>
        <p:sp>
          <p:nvSpPr>
            <p:cNvPr id="312330" name="Rectangle 17"/>
            <p:cNvSpPr>
              <a:spLocks noChangeArrowheads="1"/>
            </p:cNvSpPr>
            <p:nvPr/>
          </p:nvSpPr>
          <p:spPr bwMode="auto">
            <a:xfrm>
              <a:off x="939" y="2544"/>
              <a:ext cx="4533" cy="941"/>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b="1">
                <a:latin typeface="Verdana" charset="0"/>
              </a:endParaRPr>
            </a:p>
          </p:txBody>
        </p:sp>
      </p:grpSp>
      <p:sp>
        <p:nvSpPr>
          <p:cNvPr id="293898" name="Rectangle 19"/>
          <p:cNvSpPr>
            <a:spLocks noChangeArrowheads="1"/>
          </p:cNvSpPr>
          <p:nvPr/>
        </p:nvSpPr>
        <p:spPr bwMode="auto">
          <a:xfrm>
            <a:off x="6357938" y="1143000"/>
            <a:ext cx="1011237" cy="338138"/>
          </a:xfrm>
          <a:prstGeom prst="rect">
            <a:avLst/>
          </a:prstGeom>
          <a:noFill/>
          <a:ln w="9525">
            <a:noFill/>
            <a:miter lim="800000"/>
            <a:headEnd/>
            <a:tailEnd/>
          </a:ln>
        </p:spPr>
        <p:txBody>
          <a:bodyPr wrap="non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sz="1600" b="1">
                <a:solidFill>
                  <a:schemeClr val="bg1"/>
                </a:solidFill>
                <a:effectLst>
                  <a:outerShdw blurRad="38100" dist="38100" dir="2700000" algn="tl">
                    <a:srgbClr val="C0C0C0"/>
                  </a:outerShdw>
                </a:effectLst>
                <a:latin typeface="Verdana" charset="0"/>
              </a:rPr>
              <a:t>重复来电</a:t>
            </a:r>
            <a:endParaRPr lang="en-US" altLang="zh-CN" sz="1600" b="1">
              <a:solidFill>
                <a:schemeClr val="bg1"/>
              </a:solidFill>
              <a:effectLst>
                <a:outerShdw blurRad="38100" dist="38100" dir="2700000" algn="tl">
                  <a:srgbClr val="C0C0C0"/>
                </a:outerShdw>
              </a:effectLst>
              <a:latin typeface="Verdana" charset="0"/>
            </a:endParaRPr>
          </a:p>
        </p:txBody>
      </p:sp>
      <p:sp>
        <p:nvSpPr>
          <p:cNvPr id="312332" name="AutoShape 30"/>
          <p:cNvSpPr>
            <a:spLocks noChangeArrowheads="1"/>
          </p:cNvSpPr>
          <p:nvPr/>
        </p:nvSpPr>
        <p:spPr bwMode="auto">
          <a:xfrm rot="5400000">
            <a:off x="6607175" y="1633538"/>
            <a:ext cx="471488" cy="32861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6350">
            <a:solidFill>
              <a:schemeClr val="tx1"/>
            </a:solidFill>
            <a:miter lim="800000"/>
            <a:headEnd/>
            <a:tailEnd/>
          </a:ln>
        </p:spPr>
        <p:txBody>
          <a:bodyPr rot="10800000" vert="eaVert" wrap="none" anchor="ctr"/>
          <a:lstStyle/>
          <a:p>
            <a:endParaRPr lang="zh-CN" altLang="en-US"/>
          </a:p>
        </p:txBody>
      </p:sp>
      <p:sp>
        <p:nvSpPr>
          <p:cNvPr id="312333" name="Text Box 31"/>
          <p:cNvSpPr txBox="1">
            <a:spLocks noChangeArrowheads="1"/>
          </p:cNvSpPr>
          <p:nvPr/>
        </p:nvSpPr>
        <p:spPr bwMode="auto">
          <a:xfrm>
            <a:off x="7620000" y="2590800"/>
            <a:ext cx="10493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spcBef>
                <a:spcPct val="50000"/>
              </a:spcBef>
            </a:pPr>
            <a:r>
              <a:rPr lang="zh-CN" altLang="en-US" sz="1600" b="1" u="sng">
                <a:solidFill>
                  <a:srgbClr val="FF6600"/>
                </a:solidFill>
                <a:latin typeface="Verdana" charset="0"/>
              </a:rPr>
              <a:t>购汇相关</a:t>
            </a:r>
            <a:endParaRPr lang="en-US" altLang="zh-CN" sz="1600" b="1" u="sng">
              <a:solidFill>
                <a:srgbClr val="FF6600"/>
              </a:solidFill>
              <a:latin typeface="Verdana" charset="0"/>
            </a:endParaRPr>
          </a:p>
        </p:txBody>
      </p:sp>
      <p:sp>
        <p:nvSpPr>
          <p:cNvPr id="312334" name="Text Box 32"/>
          <p:cNvSpPr txBox="1">
            <a:spLocks noChangeArrowheads="1"/>
          </p:cNvSpPr>
          <p:nvPr/>
        </p:nvSpPr>
        <p:spPr bwMode="auto">
          <a:xfrm>
            <a:off x="7086600" y="2895600"/>
            <a:ext cx="1685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spcBef>
                <a:spcPct val="50000"/>
              </a:spcBef>
            </a:pPr>
            <a:r>
              <a:rPr lang="zh-CN" altLang="en-US" sz="1600" b="1" u="sng">
                <a:solidFill>
                  <a:srgbClr val="FF6600"/>
                </a:solidFill>
                <a:latin typeface="Verdana" charset="0"/>
              </a:rPr>
              <a:t>未收到卡片</a:t>
            </a:r>
            <a:endParaRPr lang="en-US" altLang="zh-CN" sz="1600" b="1" u="sng">
              <a:solidFill>
                <a:srgbClr val="FF6600"/>
              </a:solidFill>
              <a:latin typeface="Verdana" charset="0"/>
            </a:endParaRPr>
          </a:p>
        </p:txBody>
      </p:sp>
      <p:sp>
        <p:nvSpPr>
          <p:cNvPr id="312335" name="Text Box 34"/>
          <p:cNvSpPr txBox="1">
            <a:spLocks noChangeArrowheads="1"/>
          </p:cNvSpPr>
          <p:nvPr/>
        </p:nvSpPr>
        <p:spPr bwMode="auto">
          <a:xfrm>
            <a:off x="7162800" y="3276600"/>
            <a:ext cx="159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spcBef>
                <a:spcPct val="50000"/>
              </a:spcBef>
            </a:pPr>
            <a:r>
              <a:rPr lang="zh-CN" altLang="en-US" sz="1600" b="1" u="sng">
                <a:solidFill>
                  <a:srgbClr val="FF6600"/>
                </a:solidFill>
                <a:latin typeface="Verdana" charset="0"/>
              </a:rPr>
              <a:t>账单未收到</a:t>
            </a:r>
            <a:endParaRPr lang="en-US" altLang="zh-CN" sz="1600" b="1" u="sng">
              <a:solidFill>
                <a:srgbClr val="FF6600"/>
              </a:solidFill>
              <a:latin typeface="Verdana" charset="0"/>
            </a:endParaRPr>
          </a:p>
        </p:txBody>
      </p:sp>
      <p:sp>
        <p:nvSpPr>
          <p:cNvPr id="312336" name="Text Box 35"/>
          <p:cNvSpPr txBox="1">
            <a:spLocks noChangeArrowheads="1"/>
          </p:cNvSpPr>
          <p:nvPr/>
        </p:nvSpPr>
        <p:spPr bwMode="auto">
          <a:xfrm>
            <a:off x="7391400" y="3657600"/>
            <a:ext cx="1328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spcBef>
                <a:spcPct val="50000"/>
              </a:spcBef>
            </a:pPr>
            <a:r>
              <a:rPr lang="zh-CN" altLang="en-US" sz="1600" b="1" u="sng">
                <a:solidFill>
                  <a:srgbClr val="FF6600"/>
                </a:solidFill>
                <a:latin typeface="Verdana" charset="0"/>
              </a:rPr>
              <a:t>错误的信息</a:t>
            </a:r>
            <a:endParaRPr lang="en-US" altLang="zh-CN" sz="1600" b="1" u="sng">
              <a:solidFill>
                <a:srgbClr val="FF6600"/>
              </a:solidFill>
              <a:latin typeface="Verdana" charset="0"/>
            </a:endParaRPr>
          </a:p>
        </p:txBody>
      </p:sp>
      <p:sp>
        <p:nvSpPr>
          <p:cNvPr id="293905" name="Rectangle 22"/>
          <p:cNvSpPr>
            <a:spLocks noChangeArrowheads="1"/>
          </p:cNvSpPr>
          <p:nvPr/>
        </p:nvSpPr>
        <p:spPr bwMode="auto">
          <a:xfrm>
            <a:off x="304800" y="1143000"/>
            <a:ext cx="4111625" cy="4876800"/>
          </a:xfrm>
          <a:prstGeom prst="rect">
            <a:avLst/>
          </a:prstGeom>
          <a:noFill/>
          <a:ln w="9525">
            <a:noFill/>
            <a:miter lim="800000"/>
            <a:headEnd/>
            <a:tailEnd/>
          </a:ln>
        </p:spPr>
        <p:txBody>
          <a:bodyPr lIns="50400" tIns="50400" bIns="50400"/>
          <a:lstStyle>
            <a:lvl1pPr defTabSz="287338" eaLnBrk="0" hangingPunct="0">
              <a:defRPr>
                <a:solidFill>
                  <a:schemeClr val="tx1"/>
                </a:solidFill>
                <a:latin typeface="Arial" charset="0"/>
                <a:ea typeface="宋体" charset="0"/>
              </a:defRPr>
            </a:lvl1pPr>
            <a:lvl2pPr marL="400050" indent="-285750" defTabSz="287338" eaLnBrk="0" hangingPunct="0">
              <a:defRPr>
                <a:solidFill>
                  <a:schemeClr val="tx1"/>
                </a:solidFill>
                <a:latin typeface="Arial" charset="0"/>
                <a:ea typeface="宋体" charset="0"/>
              </a:defRPr>
            </a:lvl2pPr>
            <a:lvl3pPr marL="1143000" indent="-228600" defTabSz="287338" eaLnBrk="0" hangingPunct="0">
              <a:defRPr>
                <a:solidFill>
                  <a:schemeClr val="tx1"/>
                </a:solidFill>
                <a:latin typeface="Arial" charset="0"/>
                <a:ea typeface="宋体" charset="0"/>
              </a:defRPr>
            </a:lvl3pPr>
            <a:lvl4pPr marL="1600200" indent="-228600" defTabSz="287338" eaLnBrk="0" hangingPunct="0">
              <a:defRPr>
                <a:solidFill>
                  <a:schemeClr val="tx1"/>
                </a:solidFill>
                <a:latin typeface="Arial" charset="0"/>
                <a:ea typeface="宋体" charset="0"/>
              </a:defRPr>
            </a:lvl4pPr>
            <a:lvl5pPr marL="2057400" indent="-228600" defTabSz="287338" eaLnBrk="0" hangingPunct="0">
              <a:defRPr>
                <a:solidFill>
                  <a:schemeClr val="tx1"/>
                </a:solidFill>
                <a:latin typeface="Arial" charset="0"/>
                <a:ea typeface="宋体" charset="0"/>
              </a:defRPr>
            </a:lvl5pPr>
            <a:lvl6pPr marL="2514600" indent="-228600" defTabSz="287338" eaLnBrk="0" fontAlgn="base" hangingPunct="0">
              <a:spcBef>
                <a:spcPct val="0"/>
              </a:spcBef>
              <a:spcAft>
                <a:spcPct val="0"/>
              </a:spcAft>
              <a:defRPr>
                <a:solidFill>
                  <a:schemeClr val="tx1"/>
                </a:solidFill>
                <a:latin typeface="Arial" charset="0"/>
                <a:ea typeface="宋体" charset="0"/>
              </a:defRPr>
            </a:lvl6pPr>
            <a:lvl7pPr marL="2971800" indent="-228600" defTabSz="287338" eaLnBrk="0" fontAlgn="base" hangingPunct="0">
              <a:spcBef>
                <a:spcPct val="0"/>
              </a:spcBef>
              <a:spcAft>
                <a:spcPct val="0"/>
              </a:spcAft>
              <a:defRPr>
                <a:solidFill>
                  <a:schemeClr val="tx1"/>
                </a:solidFill>
                <a:latin typeface="Arial" charset="0"/>
                <a:ea typeface="宋体" charset="0"/>
              </a:defRPr>
            </a:lvl7pPr>
            <a:lvl8pPr marL="3429000" indent="-228600" defTabSz="287338" eaLnBrk="0" fontAlgn="base" hangingPunct="0">
              <a:spcBef>
                <a:spcPct val="0"/>
              </a:spcBef>
              <a:spcAft>
                <a:spcPct val="0"/>
              </a:spcAft>
              <a:defRPr>
                <a:solidFill>
                  <a:schemeClr val="tx1"/>
                </a:solidFill>
                <a:latin typeface="Arial" charset="0"/>
                <a:ea typeface="宋体" charset="0"/>
              </a:defRPr>
            </a:lvl8pPr>
            <a:lvl9pPr marL="3886200" indent="-228600" defTabSz="287338" eaLnBrk="0" fontAlgn="base" hangingPunct="0">
              <a:spcBef>
                <a:spcPct val="0"/>
              </a:spcBef>
              <a:spcAft>
                <a:spcPct val="0"/>
              </a:spcAft>
              <a:defRPr>
                <a:solidFill>
                  <a:schemeClr val="tx1"/>
                </a:solidFill>
                <a:latin typeface="Arial" charset="0"/>
                <a:ea typeface="宋体" charset="0"/>
              </a:defRPr>
            </a:lvl9pPr>
          </a:lstStyle>
          <a:p>
            <a:pPr>
              <a:spcBef>
                <a:spcPct val="20000"/>
              </a:spcBef>
            </a:pPr>
            <a:r>
              <a:rPr lang="en-US" altLang="zh-CN" sz="2000">
                <a:effectLst>
                  <a:outerShdw blurRad="38100" dist="38100" dir="2700000" algn="tl">
                    <a:srgbClr val="C0C0C0"/>
                  </a:outerShdw>
                </a:effectLst>
                <a:latin typeface="Verdana" charset="0"/>
              </a:rPr>
              <a:t>TellMeWhy</a:t>
            </a:r>
            <a:r>
              <a:rPr lang="en-US" altLang="zh-CN" sz="2000" baseline="30000">
                <a:effectLst>
                  <a:outerShdw blurRad="38100" dist="38100" dir="2700000" algn="tl">
                    <a:srgbClr val="C0C0C0"/>
                  </a:outerShdw>
                </a:effectLst>
                <a:latin typeface="Verdana" charset="0"/>
              </a:rPr>
              <a:t>TM</a:t>
            </a:r>
            <a:r>
              <a:rPr lang="en-US" altLang="zh-CN" sz="2000" b="1">
                <a:solidFill>
                  <a:schemeClr val="accent2"/>
                </a:solidFill>
                <a:effectLst>
                  <a:outerShdw blurRad="38100" dist="38100" dir="2700000" algn="tl">
                    <a:srgbClr val="C0C0C0"/>
                  </a:outerShdw>
                </a:effectLst>
                <a:latin typeface="Verdana" charset="0"/>
              </a:rPr>
              <a:t> </a:t>
            </a:r>
            <a:r>
              <a:rPr lang="zh-CN" altLang="en-US" sz="2000">
                <a:effectLst>
                  <a:outerShdw blurRad="38100" dist="38100" dir="2700000" algn="tl">
                    <a:srgbClr val="C0C0C0"/>
                  </a:outerShdw>
                </a:effectLst>
                <a:latin typeface="Verdana" charset="0"/>
              </a:rPr>
              <a:t>帮助企业用户轻松地找到业务问题上的“根本原因”</a:t>
            </a:r>
            <a:endParaRPr lang="en-US" altLang="zh-CN">
              <a:effectLst>
                <a:outerShdw blurRad="38100" dist="38100" dir="2700000" algn="tl">
                  <a:srgbClr val="C0C0C0"/>
                </a:outerShdw>
              </a:effectLst>
              <a:latin typeface="Verdana" charset="0"/>
            </a:endParaRPr>
          </a:p>
          <a:p>
            <a:pPr lvl="1">
              <a:spcBef>
                <a:spcPct val="20000"/>
              </a:spcBef>
              <a:buFontTx/>
              <a:buChar char="–"/>
            </a:pPr>
            <a:r>
              <a:rPr lang="zh-CN" altLang="en-US">
                <a:effectLst>
                  <a:outerShdw blurRad="38100" dist="38100" dir="2700000" algn="tl">
                    <a:srgbClr val="C0C0C0"/>
                  </a:outerShdw>
                </a:effectLst>
                <a:latin typeface="Verdana" charset="0"/>
              </a:rPr>
              <a:t>不断地对所有通话进行分析以提供“根本原因”的优先等级</a:t>
            </a:r>
            <a:endParaRPr lang="en-US" altLang="zh-CN">
              <a:effectLst>
                <a:outerShdw blurRad="38100" dist="38100" dir="2700000" algn="tl">
                  <a:srgbClr val="C0C0C0"/>
                </a:outerShdw>
              </a:effectLst>
              <a:latin typeface="Verdana" charset="0"/>
            </a:endParaRPr>
          </a:p>
          <a:p>
            <a:pPr lvl="1">
              <a:spcBef>
                <a:spcPct val="20000"/>
              </a:spcBef>
              <a:buFontTx/>
              <a:buChar char="–"/>
            </a:pPr>
            <a:r>
              <a:rPr lang="zh-CN" altLang="en-US">
                <a:effectLst>
                  <a:outerShdw blurRad="38100" dist="38100" dir="2700000" algn="tl">
                    <a:srgbClr val="C0C0C0"/>
                  </a:outerShdw>
                </a:effectLst>
                <a:latin typeface="Verdana" charset="0"/>
              </a:rPr>
              <a:t>无需预定义关键词或词组，无需预处理通话</a:t>
            </a:r>
            <a:endParaRPr lang="en-US" altLang="zh-CN">
              <a:effectLst>
                <a:outerShdw blurRad="38100" dist="38100" dir="2700000" algn="tl">
                  <a:srgbClr val="C0C0C0"/>
                </a:outerShdw>
              </a:effectLst>
              <a:latin typeface="Verdana" charset="0"/>
            </a:endParaRPr>
          </a:p>
          <a:p>
            <a:pPr lvl="1">
              <a:spcBef>
                <a:spcPct val="20000"/>
              </a:spcBef>
              <a:buFontTx/>
              <a:buChar char="–"/>
            </a:pPr>
            <a:r>
              <a:rPr lang="zh-CN" altLang="en-US">
                <a:effectLst>
                  <a:outerShdw blurRad="38100" dist="38100" dir="2700000" algn="tl">
                    <a:srgbClr val="C0C0C0"/>
                  </a:outerShdw>
                </a:effectLst>
                <a:latin typeface="Verdana" charset="0"/>
              </a:rPr>
              <a:t>对每个分类或查询，未分类的通话都会被作为参考组别来定位真正的“根本原因”</a:t>
            </a:r>
            <a:endParaRPr lang="en-US" altLang="zh-CN">
              <a:effectLst>
                <a:outerShdw blurRad="38100" dist="38100" dir="2700000" algn="tl">
                  <a:srgbClr val="C0C0C0"/>
                </a:outerShdw>
              </a:effectLst>
              <a:latin typeface="Verdana" charset="0"/>
            </a:endParaRPr>
          </a:p>
        </p:txBody>
      </p:sp>
      <p:sp>
        <p:nvSpPr>
          <p:cNvPr id="15" name="Left Arrow 14"/>
          <p:cNvSpPr/>
          <p:nvPr/>
        </p:nvSpPr>
        <p:spPr>
          <a:xfrm>
            <a:off x="8305800" y="4800600"/>
            <a:ext cx="83820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Oval 8"/>
          <p:cNvSpPr/>
          <p:nvPr/>
        </p:nvSpPr>
        <p:spPr>
          <a:xfrm>
            <a:off x="4724400" y="2286000"/>
            <a:ext cx="4114800" cy="533400"/>
          </a:xfrm>
          <a:prstGeom prst="ellipse">
            <a:avLst/>
          </a:prstGeom>
          <a:solidFill>
            <a:schemeClr val="accent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idx="4294967295"/>
          </p:nvPr>
        </p:nvSpPr>
        <p:spPr>
          <a:xfrm>
            <a:off x="6350" y="90488"/>
            <a:ext cx="8229600" cy="631825"/>
          </a:xfrm>
        </p:spPr>
        <p:txBody>
          <a:bodyPr/>
          <a:lstStyle/>
          <a:p>
            <a:pPr eaLnBrk="1" hangingPunct="1">
              <a:lnSpc>
                <a:spcPct val="90000"/>
              </a:lnSpc>
            </a:pPr>
            <a:r>
              <a:rPr lang="zh-CN" altLang="en-US" sz="3200">
                <a:ea typeface="宋体" charset="0"/>
              </a:rPr>
              <a:t>找到真正重要的通话进行评估</a:t>
            </a:r>
          </a:p>
        </p:txBody>
      </p:sp>
      <p:grpSp>
        <p:nvGrpSpPr>
          <p:cNvPr id="293891" name="Group 3"/>
          <p:cNvGrpSpPr>
            <a:grpSpLocks/>
          </p:cNvGrpSpPr>
          <p:nvPr/>
        </p:nvGrpSpPr>
        <p:grpSpPr bwMode="auto">
          <a:xfrm>
            <a:off x="971550" y="1397000"/>
            <a:ext cx="7199313" cy="4387850"/>
            <a:chOff x="520" y="880"/>
            <a:chExt cx="4535" cy="2764"/>
          </a:xfrm>
        </p:grpSpPr>
        <p:pic>
          <p:nvPicPr>
            <p:cNvPr id="293892" name="Picture 4"/>
            <p:cNvPicPr>
              <a:picLocks noChangeAspect="1" noChangeArrowheads="1"/>
            </p:cNvPicPr>
            <p:nvPr/>
          </p:nvPicPr>
          <p:blipFill>
            <a:blip r:embed="rId2">
              <a:extLst>
                <a:ext uri="{28A0092B-C50C-407E-A947-70E740481C1C}">
                  <a14:useLocalDpi xmlns:a14="http://schemas.microsoft.com/office/drawing/2010/main" val="0"/>
                </a:ext>
              </a:extLst>
            </a:blip>
            <a:srcRect t="12631" r="2022" b="17320"/>
            <a:stretch>
              <a:fillRect/>
            </a:stretch>
          </p:blipFill>
          <p:spPr bwMode="auto">
            <a:xfrm>
              <a:off x="520" y="1823"/>
              <a:ext cx="4535" cy="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3893" name="Text Box 5"/>
            <p:cNvSpPr txBox="1">
              <a:spLocks noChangeArrowheads="1"/>
            </p:cNvSpPr>
            <p:nvPr/>
          </p:nvSpPr>
          <p:spPr bwMode="auto">
            <a:xfrm>
              <a:off x="1352" y="880"/>
              <a:ext cx="287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600">
                  <a:solidFill>
                    <a:srgbClr val="CC0000"/>
                  </a:solidFill>
                  <a:latin typeface="Verdana" charset="0"/>
                </a:rPr>
                <a:t>随机抽取通话进行监控的比率往往</a:t>
              </a:r>
              <a:r>
                <a:rPr lang="en-GB" altLang="zh-CN" sz="1600">
                  <a:solidFill>
                    <a:srgbClr val="CC0000"/>
                  </a:solidFill>
                  <a:latin typeface="Verdana" charset="0"/>
                </a:rPr>
                <a:t>&lt; 1%</a:t>
              </a:r>
            </a:p>
          </p:txBody>
        </p:sp>
        <p:sp>
          <p:nvSpPr>
            <p:cNvPr id="293894" name="Line 6"/>
            <p:cNvSpPr>
              <a:spLocks noChangeShapeType="1"/>
            </p:cNvSpPr>
            <p:nvPr/>
          </p:nvSpPr>
          <p:spPr bwMode="auto">
            <a:xfrm flipH="1">
              <a:off x="2734" y="1304"/>
              <a:ext cx="4" cy="368"/>
            </a:xfrm>
            <a:prstGeom prst="line">
              <a:avLst/>
            </a:prstGeom>
            <a:noFill/>
            <a:ln w="38100">
              <a:solidFill>
                <a:srgbClr val="FF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93895" name="Text Box 7"/>
            <p:cNvSpPr txBox="1">
              <a:spLocks noChangeArrowheads="1"/>
            </p:cNvSpPr>
            <p:nvPr/>
          </p:nvSpPr>
          <p:spPr bwMode="auto">
            <a:xfrm>
              <a:off x="2048" y="3431"/>
              <a:ext cx="14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zh-CN" altLang="en-US" sz="1600">
                  <a:solidFill>
                    <a:srgbClr val="4D4D4D"/>
                  </a:solidFill>
                  <a:latin typeface="Verdana" charset="0"/>
                </a:rPr>
                <a:t>客户联络的分布示意图</a:t>
              </a:r>
              <a:endParaRPr lang="en-CA" altLang="zh-CN" sz="1600">
                <a:solidFill>
                  <a:srgbClr val="4D4D4D"/>
                </a:solidFill>
                <a:latin typeface="Verdana" charset="0"/>
              </a:endParaRPr>
            </a:p>
          </p:txBody>
        </p:sp>
        <p:sp>
          <p:nvSpPr>
            <p:cNvPr id="293896" name="Line 8"/>
            <p:cNvSpPr>
              <a:spLocks noChangeShapeType="1"/>
            </p:cNvSpPr>
            <p:nvPr/>
          </p:nvSpPr>
          <p:spPr bwMode="auto">
            <a:xfrm>
              <a:off x="2688" y="1609"/>
              <a:ext cx="0" cy="166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3897" name="Line 9"/>
            <p:cNvSpPr>
              <a:spLocks noChangeShapeType="1"/>
            </p:cNvSpPr>
            <p:nvPr/>
          </p:nvSpPr>
          <p:spPr bwMode="auto">
            <a:xfrm>
              <a:off x="2785" y="1607"/>
              <a:ext cx="0" cy="166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93898" name="Text Box 10"/>
          <p:cNvSpPr txBox="1">
            <a:spLocks noChangeArrowheads="1"/>
          </p:cNvSpPr>
          <p:nvPr/>
        </p:nvSpPr>
        <p:spPr bwMode="auto">
          <a:xfrm>
            <a:off x="244475" y="2595563"/>
            <a:ext cx="14255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10000"/>
              </a:lnSpc>
              <a:buFontTx/>
              <a:buChar char="•"/>
            </a:pPr>
            <a:r>
              <a:rPr lang="en-GB" altLang="zh-CN" sz="1400">
                <a:latin typeface="Verdana" charset="0"/>
              </a:rPr>
              <a:t> </a:t>
            </a:r>
            <a:r>
              <a:rPr lang="zh-CN" altLang="en-US" sz="1400">
                <a:latin typeface="Verdana" charset="0"/>
              </a:rPr>
              <a:t>客户不满意</a:t>
            </a:r>
            <a:endParaRPr lang="en-GB" altLang="zh-CN" sz="1400">
              <a:latin typeface="Verdana" charset="0"/>
            </a:endParaRPr>
          </a:p>
          <a:p>
            <a:pPr eaLnBrk="1" hangingPunct="1">
              <a:lnSpc>
                <a:spcPct val="110000"/>
              </a:lnSpc>
              <a:buFontTx/>
              <a:buChar char="•"/>
            </a:pPr>
            <a:r>
              <a:rPr lang="zh-CN" altLang="en-US" sz="1400">
                <a:latin typeface="Verdana" charset="0"/>
              </a:rPr>
              <a:t> 处理时间超长</a:t>
            </a:r>
            <a:endParaRPr lang="en-GB" altLang="zh-CN" sz="1400">
              <a:latin typeface="Verdana" charset="0"/>
            </a:endParaRPr>
          </a:p>
          <a:p>
            <a:pPr eaLnBrk="1" hangingPunct="1">
              <a:lnSpc>
                <a:spcPct val="110000"/>
              </a:lnSpc>
              <a:buFontTx/>
              <a:buChar char="•"/>
            </a:pPr>
            <a:r>
              <a:rPr lang="en-GB" altLang="zh-CN" sz="1400">
                <a:latin typeface="Verdana" charset="0"/>
              </a:rPr>
              <a:t> </a:t>
            </a:r>
            <a:r>
              <a:rPr lang="zh-CN" altLang="en-US" sz="1400">
                <a:latin typeface="Verdana" charset="0"/>
              </a:rPr>
              <a:t>保持、转接</a:t>
            </a:r>
            <a:endParaRPr lang="en-GB" altLang="zh-CN" sz="1400">
              <a:latin typeface="Verdana" charset="0"/>
            </a:endParaRPr>
          </a:p>
          <a:p>
            <a:pPr eaLnBrk="1" hangingPunct="1">
              <a:lnSpc>
                <a:spcPct val="110000"/>
              </a:lnSpc>
              <a:buFontTx/>
              <a:buChar char="•"/>
            </a:pPr>
            <a:r>
              <a:rPr lang="en-GB" altLang="zh-CN" sz="1400">
                <a:latin typeface="Verdana" charset="0"/>
              </a:rPr>
              <a:t> </a:t>
            </a:r>
            <a:r>
              <a:rPr lang="zh-CN" altLang="en-US" sz="1400">
                <a:latin typeface="Verdana" charset="0"/>
              </a:rPr>
              <a:t>静默</a:t>
            </a:r>
            <a:endParaRPr lang="en-GB" altLang="zh-CN" sz="1400">
              <a:latin typeface="Verdana" charset="0"/>
            </a:endParaRPr>
          </a:p>
          <a:p>
            <a:pPr eaLnBrk="1" hangingPunct="1">
              <a:lnSpc>
                <a:spcPct val="110000"/>
              </a:lnSpc>
              <a:buFontTx/>
              <a:buChar char="•"/>
            </a:pPr>
            <a:r>
              <a:rPr lang="en-GB" altLang="zh-CN" sz="1400">
                <a:latin typeface="Verdana" charset="0"/>
              </a:rPr>
              <a:t> </a:t>
            </a:r>
            <a:r>
              <a:rPr lang="zh-CN" altLang="en-US" sz="1400">
                <a:latin typeface="Verdana" charset="0"/>
              </a:rPr>
              <a:t>重复来电</a:t>
            </a:r>
            <a:endParaRPr lang="en-GB" altLang="zh-CN" sz="1400">
              <a:latin typeface="Verdana" charset="0"/>
            </a:endParaRPr>
          </a:p>
          <a:p>
            <a:pPr eaLnBrk="1" hangingPunct="1">
              <a:lnSpc>
                <a:spcPct val="110000"/>
              </a:lnSpc>
              <a:buFontTx/>
              <a:buChar char="•"/>
            </a:pPr>
            <a:r>
              <a:rPr lang="en-GB" altLang="zh-CN" sz="1400">
                <a:latin typeface="Verdana" charset="0"/>
              </a:rPr>
              <a:t> </a:t>
            </a:r>
            <a:r>
              <a:rPr lang="zh-CN" altLang="en-US" sz="1400">
                <a:latin typeface="Verdana" charset="0"/>
              </a:rPr>
              <a:t>情绪激动</a:t>
            </a:r>
            <a:endParaRPr lang="en-GB" altLang="zh-CN" sz="1400">
              <a:latin typeface="Verdana" charset="0"/>
            </a:endParaRPr>
          </a:p>
        </p:txBody>
      </p:sp>
      <p:sp>
        <p:nvSpPr>
          <p:cNvPr id="293899" name="Text Box 11"/>
          <p:cNvSpPr txBox="1">
            <a:spLocks noChangeArrowheads="1"/>
          </p:cNvSpPr>
          <p:nvPr/>
        </p:nvSpPr>
        <p:spPr bwMode="auto">
          <a:xfrm>
            <a:off x="6454775" y="2595563"/>
            <a:ext cx="1503363"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10000"/>
              </a:lnSpc>
              <a:buFontTx/>
              <a:buChar char="•"/>
            </a:pPr>
            <a:r>
              <a:rPr lang="en-GB" altLang="zh-CN" sz="1400">
                <a:latin typeface="Verdana" charset="0"/>
              </a:rPr>
              <a:t> </a:t>
            </a:r>
            <a:r>
              <a:rPr lang="zh-CN" altLang="en-US" sz="1400">
                <a:latin typeface="Verdana" charset="0"/>
              </a:rPr>
              <a:t>客户满意</a:t>
            </a:r>
            <a:r>
              <a:rPr lang="en-US" altLang="zh-CN" sz="1400">
                <a:latin typeface="Verdana" charset="0"/>
              </a:rPr>
              <a:t>/</a:t>
            </a:r>
            <a:r>
              <a:rPr lang="zh-CN" altLang="en-US" sz="1400">
                <a:latin typeface="Verdana" charset="0"/>
              </a:rPr>
              <a:t>表扬</a:t>
            </a:r>
            <a:endParaRPr lang="en-GB" altLang="zh-CN" sz="1400">
              <a:latin typeface="Verdana" charset="0"/>
            </a:endParaRPr>
          </a:p>
          <a:p>
            <a:pPr eaLnBrk="1" hangingPunct="1">
              <a:lnSpc>
                <a:spcPct val="110000"/>
              </a:lnSpc>
              <a:buFontTx/>
              <a:buChar char="•"/>
            </a:pPr>
            <a:r>
              <a:rPr lang="en-GB" altLang="zh-CN" sz="1400">
                <a:latin typeface="Verdana" charset="0"/>
              </a:rPr>
              <a:t> </a:t>
            </a:r>
            <a:r>
              <a:rPr lang="zh-CN" altLang="en-US" sz="1400">
                <a:latin typeface="Verdana" charset="0"/>
              </a:rPr>
              <a:t>处理技巧得当</a:t>
            </a:r>
            <a:endParaRPr lang="en-GB" altLang="zh-CN" sz="1400">
              <a:latin typeface="Verdana" charset="0"/>
            </a:endParaRPr>
          </a:p>
          <a:p>
            <a:pPr eaLnBrk="1" hangingPunct="1">
              <a:lnSpc>
                <a:spcPct val="110000"/>
              </a:lnSpc>
              <a:buFontTx/>
              <a:buChar char="•"/>
            </a:pPr>
            <a:r>
              <a:rPr lang="en-GB" altLang="zh-CN" sz="1400">
                <a:latin typeface="Verdana" charset="0"/>
              </a:rPr>
              <a:t> </a:t>
            </a:r>
            <a:r>
              <a:rPr lang="zh-CN" altLang="en-US" sz="1400">
                <a:latin typeface="Verdana" charset="0"/>
              </a:rPr>
              <a:t>高效解决问题</a:t>
            </a:r>
            <a:endParaRPr lang="en-GB" altLang="zh-CN" sz="1400">
              <a:latin typeface="Verdana" charset="0"/>
            </a:endParaRPr>
          </a:p>
          <a:p>
            <a:pPr eaLnBrk="1" hangingPunct="1">
              <a:lnSpc>
                <a:spcPct val="110000"/>
              </a:lnSpc>
              <a:buFontTx/>
              <a:buChar char="•"/>
            </a:pPr>
            <a:r>
              <a:rPr lang="en-GB" altLang="zh-CN" sz="1400">
                <a:latin typeface="Verdana" charset="0"/>
              </a:rPr>
              <a:t> </a:t>
            </a:r>
            <a:r>
              <a:rPr lang="zh-CN" altLang="en-US" sz="1400">
                <a:latin typeface="Verdana" charset="0"/>
              </a:rPr>
              <a:t>成功达成销售</a:t>
            </a:r>
            <a:endParaRPr lang="en-GB" altLang="zh-CN" sz="1400">
              <a:latin typeface="Verdana" charset="0"/>
            </a:endParaRPr>
          </a:p>
          <a:p>
            <a:pPr eaLnBrk="1" hangingPunct="1">
              <a:lnSpc>
                <a:spcPct val="110000"/>
              </a:lnSpc>
            </a:pPr>
            <a:endParaRPr lang="en-GB" altLang="zh-CN" sz="1400">
              <a:latin typeface="Verdana"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idx="4294967295"/>
          </p:nvPr>
        </p:nvSpPr>
        <p:spPr>
          <a:xfrm>
            <a:off x="228600" y="0"/>
            <a:ext cx="8718550" cy="563563"/>
          </a:xfrm>
        </p:spPr>
        <p:txBody>
          <a:bodyPr/>
          <a:lstStyle/>
          <a:p>
            <a:pPr eaLnBrk="1" hangingPunct="1"/>
            <a:r>
              <a:rPr lang="zh-CN" altLang="en-US">
                <a:ea typeface="宋体" charset="0"/>
              </a:rPr>
              <a:t>如何进行根本原因分析</a:t>
            </a:r>
          </a:p>
        </p:txBody>
      </p:sp>
      <p:sp>
        <p:nvSpPr>
          <p:cNvPr id="314371" name="Rectangle 4"/>
          <p:cNvSpPr>
            <a:spLocks noGrp="1" noChangeArrowheads="1"/>
          </p:cNvSpPr>
          <p:nvPr>
            <p:ph type="body" idx="4294967295"/>
          </p:nvPr>
        </p:nvSpPr>
        <p:spPr>
          <a:xfrm>
            <a:off x="215900" y="960438"/>
            <a:ext cx="8763000" cy="1096962"/>
          </a:xfrm>
        </p:spPr>
        <p:txBody>
          <a:bodyPr/>
          <a:lstStyle/>
          <a:p>
            <a:pPr marL="0" indent="0">
              <a:lnSpc>
                <a:spcPct val="100000"/>
              </a:lnSpc>
              <a:buFontTx/>
              <a:buNone/>
            </a:pPr>
            <a:r>
              <a:rPr lang="zh-CN" altLang="zh-CN" sz="1600" b="1">
                <a:latin typeface="宋体" charset="0"/>
                <a:ea typeface="宋体" charset="0"/>
              </a:rPr>
              <a:t>根本原因分析</a:t>
            </a:r>
            <a:r>
              <a:rPr lang="zh-CN" altLang="zh-CN" sz="1600" b="1">
                <a:ea typeface="宋体" charset="0"/>
              </a:rPr>
              <a:t>”——</a:t>
            </a:r>
            <a:r>
              <a:rPr lang="zh-CN" altLang="zh-CN" sz="1600" b="1">
                <a:latin typeface="宋体" charset="0"/>
                <a:ea typeface="宋体" charset="0"/>
              </a:rPr>
              <a:t>自动</a:t>
            </a:r>
            <a:r>
              <a:rPr lang="zh-CN" altLang="en-US" sz="1600" b="1">
                <a:latin typeface="宋体" charset="0"/>
                <a:ea typeface="宋体" charset="0"/>
              </a:rPr>
              <a:t>关联</a:t>
            </a:r>
            <a:r>
              <a:rPr lang="zh-CN" altLang="zh-CN" sz="1600" b="1">
                <a:latin typeface="宋体" charset="0"/>
                <a:ea typeface="宋体" charset="0"/>
              </a:rPr>
              <a:t>通话中最具共性的用词和短语，根据关联比例，直接提供</a:t>
            </a:r>
            <a:r>
              <a:rPr lang="zh-CN" altLang="en-US" sz="1600" b="1">
                <a:latin typeface="宋体" charset="0"/>
                <a:ea typeface="宋体" charset="0"/>
              </a:rPr>
              <a:t>相关</a:t>
            </a:r>
            <a:r>
              <a:rPr lang="zh-CN" altLang="zh-CN" sz="1600" b="1">
                <a:latin typeface="宋体" charset="0"/>
                <a:ea typeface="宋体" charset="0"/>
              </a:rPr>
              <a:t>根本原因分析结果</a:t>
            </a:r>
            <a:endParaRPr lang="en-US" altLang="zh-CN" sz="1600">
              <a:ea typeface="宋体" charset="0"/>
            </a:endParaRPr>
          </a:p>
          <a:p>
            <a:pPr marL="0" indent="0">
              <a:lnSpc>
                <a:spcPct val="100000"/>
              </a:lnSpc>
              <a:buFontTx/>
              <a:buNone/>
            </a:pPr>
            <a:r>
              <a:rPr lang="zh-CN" altLang="zh-CN" sz="1600">
                <a:ea typeface="宋体" charset="0"/>
              </a:rPr>
              <a:t>分析“</a:t>
            </a:r>
            <a:r>
              <a:rPr lang="zh-CN" altLang="en-US" sz="1600">
                <a:ea typeface="宋体" charset="0"/>
              </a:rPr>
              <a:t>销售</a:t>
            </a:r>
            <a:r>
              <a:rPr lang="zh-CN" altLang="zh-CN" sz="1600">
                <a:ea typeface="宋体" charset="0"/>
              </a:rPr>
              <a:t>失败（客户拒绝）”分类中“超长”电话</a:t>
            </a:r>
            <a:r>
              <a:rPr lang="zh-CN" altLang="en-US" sz="1600">
                <a:ea typeface="宋体" charset="0"/>
              </a:rPr>
              <a:t>（</a:t>
            </a:r>
            <a:r>
              <a:rPr lang="en-US" altLang="zh-CN" sz="1600">
                <a:ea typeface="宋体" charset="0"/>
              </a:rPr>
              <a:t>CTI</a:t>
            </a:r>
            <a:r>
              <a:rPr lang="zh-CN" altLang="en-US" sz="1600">
                <a:ea typeface="宋体" charset="0"/>
              </a:rPr>
              <a:t>信息）</a:t>
            </a:r>
            <a:r>
              <a:rPr lang="zh-CN" altLang="zh-CN" sz="1600">
                <a:ea typeface="宋体" charset="0"/>
              </a:rPr>
              <a:t>的根本原因</a:t>
            </a:r>
            <a:endParaRPr lang="zh-CN" altLang="zh-CN" sz="1600">
              <a:latin typeface="宋体" charset="0"/>
              <a:ea typeface="宋体" charset="0"/>
            </a:endParaRPr>
          </a:p>
        </p:txBody>
      </p:sp>
      <p:pic>
        <p:nvPicPr>
          <p:cNvPr id="3143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57400"/>
            <a:ext cx="8763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373" name="Rectangle 3"/>
          <p:cNvSpPr>
            <a:spLocks noChangeArrowheads="1"/>
          </p:cNvSpPr>
          <p:nvPr/>
        </p:nvSpPr>
        <p:spPr bwMode="auto">
          <a:xfrm>
            <a:off x="2498725" y="3886200"/>
            <a:ext cx="1066800" cy="1524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latin typeface="Shruti" charset="0"/>
            </a:endParaRPr>
          </a:p>
        </p:txBody>
      </p:sp>
      <p:sp>
        <p:nvSpPr>
          <p:cNvPr id="314374" name="Rectangle 4"/>
          <p:cNvSpPr>
            <a:spLocks noChangeArrowheads="1"/>
          </p:cNvSpPr>
          <p:nvPr/>
        </p:nvSpPr>
        <p:spPr bwMode="auto">
          <a:xfrm>
            <a:off x="858838" y="4584700"/>
            <a:ext cx="690562" cy="1524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latin typeface="Shruti" charset="0"/>
            </a:endParaRPr>
          </a:p>
        </p:txBody>
      </p:sp>
      <p:sp>
        <p:nvSpPr>
          <p:cNvPr id="314375" name="Rectangle 5"/>
          <p:cNvSpPr>
            <a:spLocks noChangeArrowheads="1"/>
          </p:cNvSpPr>
          <p:nvPr/>
        </p:nvSpPr>
        <p:spPr bwMode="auto">
          <a:xfrm>
            <a:off x="3159125" y="5532438"/>
            <a:ext cx="346075" cy="5635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latin typeface="Shruti" charset="0"/>
            </a:endParaRPr>
          </a:p>
        </p:txBody>
      </p:sp>
      <p:sp>
        <p:nvSpPr>
          <p:cNvPr id="314376" name="Rectangle 6"/>
          <p:cNvSpPr>
            <a:spLocks noChangeArrowheads="1"/>
          </p:cNvSpPr>
          <p:nvPr/>
        </p:nvSpPr>
        <p:spPr bwMode="auto">
          <a:xfrm>
            <a:off x="6400800" y="5181600"/>
            <a:ext cx="304800" cy="7620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latin typeface="Shruti"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idx="4294967295"/>
          </p:nvPr>
        </p:nvSpPr>
        <p:spPr>
          <a:xfrm>
            <a:off x="228600" y="0"/>
            <a:ext cx="8718550" cy="563563"/>
          </a:xfrm>
        </p:spPr>
        <p:txBody>
          <a:bodyPr/>
          <a:lstStyle/>
          <a:p>
            <a:pPr eaLnBrk="1" hangingPunct="1"/>
            <a:r>
              <a:rPr lang="zh-CN" altLang="en-US">
                <a:ea typeface="宋体" charset="0"/>
              </a:rPr>
              <a:t>如何进行根本原因分析</a:t>
            </a:r>
          </a:p>
        </p:txBody>
      </p:sp>
      <p:sp>
        <p:nvSpPr>
          <p:cNvPr id="316419" name="Rectangle 4"/>
          <p:cNvSpPr>
            <a:spLocks noGrp="1" noChangeArrowheads="1"/>
          </p:cNvSpPr>
          <p:nvPr>
            <p:ph type="body" idx="4294967295"/>
          </p:nvPr>
        </p:nvSpPr>
        <p:spPr>
          <a:xfrm>
            <a:off x="228600" y="1143000"/>
            <a:ext cx="8763000" cy="4876800"/>
          </a:xfrm>
        </p:spPr>
        <p:txBody>
          <a:bodyPr/>
          <a:lstStyle/>
          <a:p>
            <a:pPr marL="0" indent="0">
              <a:lnSpc>
                <a:spcPct val="100000"/>
              </a:lnSpc>
              <a:buFontTx/>
              <a:buNone/>
            </a:pPr>
            <a:r>
              <a:rPr lang="en-US" altLang="zh-CN" b="1">
                <a:latin typeface="宋体" charset="0"/>
                <a:ea typeface="宋体" charset="0"/>
              </a:rPr>
              <a:t>    </a:t>
            </a:r>
            <a:endParaRPr lang="zh-CN" altLang="zh-CN">
              <a:latin typeface="宋体" charset="0"/>
              <a:ea typeface="宋体" charset="0"/>
            </a:endParaRPr>
          </a:p>
          <a:p>
            <a:pPr marL="0" indent="0">
              <a:lnSpc>
                <a:spcPct val="100000"/>
              </a:lnSpc>
              <a:buFontTx/>
              <a:buNone/>
            </a:pPr>
            <a:endParaRPr lang="zh-CN" altLang="zh-CN">
              <a:latin typeface="宋体" charset="0"/>
              <a:ea typeface="宋体" charset="0"/>
            </a:endParaRPr>
          </a:p>
        </p:txBody>
      </p:sp>
      <p:pic>
        <p:nvPicPr>
          <p:cNvPr id="3164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43000"/>
            <a:ext cx="838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6421" name="Rectangle 4"/>
          <p:cNvSpPr>
            <a:spLocks noChangeArrowheads="1"/>
          </p:cNvSpPr>
          <p:nvPr/>
        </p:nvSpPr>
        <p:spPr bwMode="auto">
          <a:xfrm>
            <a:off x="6629400" y="1295400"/>
            <a:ext cx="649288" cy="3048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latin typeface="Shruti"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idx="4294967295"/>
          </p:nvPr>
        </p:nvSpPr>
        <p:spPr>
          <a:xfrm>
            <a:off x="228600" y="0"/>
            <a:ext cx="8718550" cy="563563"/>
          </a:xfrm>
        </p:spPr>
        <p:txBody>
          <a:bodyPr/>
          <a:lstStyle/>
          <a:p>
            <a:pPr eaLnBrk="1" hangingPunct="1"/>
            <a:r>
              <a:rPr lang="zh-CN" altLang="en-US">
                <a:ea typeface="宋体" charset="0"/>
              </a:rPr>
              <a:t>如何进行根本原因分析</a:t>
            </a:r>
          </a:p>
        </p:txBody>
      </p:sp>
      <p:sp>
        <p:nvSpPr>
          <p:cNvPr id="318467" name="Rectangle 4"/>
          <p:cNvSpPr>
            <a:spLocks noGrp="1" noChangeArrowheads="1"/>
          </p:cNvSpPr>
          <p:nvPr>
            <p:ph type="body" idx="4294967295"/>
          </p:nvPr>
        </p:nvSpPr>
        <p:spPr>
          <a:xfrm>
            <a:off x="381000" y="1066800"/>
            <a:ext cx="8382000" cy="381000"/>
          </a:xfrm>
        </p:spPr>
        <p:txBody>
          <a:bodyPr/>
          <a:lstStyle/>
          <a:p>
            <a:pPr marL="0" indent="0">
              <a:buFontTx/>
              <a:buNone/>
            </a:pPr>
            <a:r>
              <a:rPr lang="en-US" altLang="zh-CN" b="1">
                <a:ea typeface="宋体" charset="0"/>
              </a:rPr>
              <a:t> </a:t>
            </a:r>
            <a:r>
              <a:rPr lang="zh-CN" altLang="en-US" b="1">
                <a:ea typeface="宋体" charset="0"/>
              </a:rPr>
              <a:t>系统自动定位焦点：“价格方面” 和 “理赔”“地点”是否方便</a:t>
            </a:r>
            <a:endParaRPr lang="zh-CN" altLang="zh-CN">
              <a:latin typeface="宋体" charset="0"/>
              <a:ea typeface="宋体" charset="0"/>
            </a:endParaRPr>
          </a:p>
        </p:txBody>
      </p:sp>
      <p:pic>
        <p:nvPicPr>
          <p:cNvPr id="3184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47800"/>
            <a:ext cx="8534400"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69" name="Rectangle 3"/>
          <p:cNvSpPr>
            <a:spLocks noChangeArrowheads="1"/>
          </p:cNvSpPr>
          <p:nvPr/>
        </p:nvSpPr>
        <p:spPr bwMode="auto">
          <a:xfrm>
            <a:off x="533400" y="2068513"/>
            <a:ext cx="5181600" cy="3365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latin typeface="Shruti" charset="0"/>
            </a:endParaRPr>
          </a:p>
        </p:txBody>
      </p:sp>
      <p:sp>
        <p:nvSpPr>
          <p:cNvPr id="318470" name="Rectangle 4"/>
          <p:cNvSpPr>
            <a:spLocks noChangeArrowheads="1"/>
          </p:cNvSpPr>
          <p:nvPr/>
        </p:nvSpPr>
        <p:spPr bwMode="auto">
          <a:xfrm>
            <a:off x="1752600" y="4648200"/>
            <a:ext cx="6389688" cy="3365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latin typeface="Shruti"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idx="4294967295"/>
          </p:nvPr>
        </p:nvSpPr>
        <p:spPr>
          <a:xfrm>
            <a:off x="228600" y="0"/>
            <a:ext cx="8718550" cy="563563"/>
          </a:xfrm>
        </p:spPr>
        <p:txBody>
          <a:bodyPr/>
          <a:lstStyle/>
          <a:p>
            <a:pPr eaLnBrk="1" hangingPunct="1"/>
            <a:r>
              <a:rPr lang="zh-CN" altLang="en-US">
                <a:ea typeface="宋体" charset="0"/>
              </a:rPr>
              <a:t>如何进行根本原因分析</a:t>
            </a:r>
          </a:p>
        </p:txBody>
      </p:sp>
      <p:sp>
        <p:nvSpPr>
          <p:cNvPr id="320515" name="Rectangle 4"/>
          <p:cNvSpPr>
            <a:spLocks noGrp="1" noChangeArrowheads="1"/>
          </p:cNvSpPr>
          <p:nvPr>
            <p:ph type="body" idx="4294967295"/>
          </p:nvPr>
        </p:nvSpPr>
        <p:spPr>
          <a:xfrm>
            <a:off x="457200" y="1143000"/>
            <a:ext cx="8382000" cy="457200"/>
          </a:xfrm>
        </p:spPr>
        <p:txBody>
          <a:bodyPr/>
          <a:lstStyle/>
          <a:p>
            <a:pPr marL="0" indent="0">
              <a:buFontTx/>
              <a:buNone/>
            </a:pPr>
            <a:r>
              <a:rPr lang="zh-CN" altLang="zh-CN">
                <a:ea typeface="宋体" charset="0"/>
              </a:rPr>
              <a:t>可以选中感兴趣的关键字</a:t>
            </a:r>
            <a:r>
              <a:rPr lang="zh-CN" altLang="en-US">
                <a:ea typeface="宋体" charset="0"/>
              </a:rPr>
              <a:t>“价格 方面”</a:t>
            </a:r>
            <a:r>
              <a:rPr lang="zh-CN" altLang="zh-CN">
                <a:ea typeface="宋体" charset="0"/>
              </a:rPr>
              <a:t>添加至搜索栏，</a:t>
            </a:r>
            <a:r>
              <a:rPr lang="zh-CN" altLang="en-US" b="1">
                <a:ea typeface="宋体" charset="0"/>
              </a:rPr>
              <a:t>钻取</a:t>
            </a:r>
            <a:r>
              <a:rPr lang="zh-CN" altLang="en-US">
                <a:ea typeface="宋体" charset="0"/>
              </a:rPr>
              <a:t> 相关</a:t>
            </a:r>
            <a:r>
              <a:rPr lang="zh-CN" altLang="zh-CN">
                <a:ea typeface="宋体" charset="0"/>
              </a:rPr>
              <a:t>录音。</a:t>
            </a:r>
            <a:endParaRPr lang="zh-CN" altLang="zh-CN">
              <a:latin typeface="宋体" charset="0"/>
              <a:ea typeface="宋体" charset="0"/>
            </a:endParaRPr>
          </a:p>
        </p:txBody>
      </p:sp>
      <p:pic>
        <p:nvPicPr>
          <p:cNvPr id="3205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28775"/>
            <a:ext cx="83820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517" name="Rectangle 4"/>
          <p:cNvSpPr>
            <a:spLocks noChangeArrowheads="1"/>
          </p:cNvSpPr>
          <p:nvPr/>
        </p:nvSpPr>
        <p:spPr bwMode="auto">
          <a:xfrm>
            <a:off x="1447800" y="3600450"/>
            <a:ext cx="4908550" cy="43815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latin typeface="Shruti"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idx="4294967295"/>
          </p:nvPr>
        </p:nvSpPr>
        <p:spPr>
          <a:xfrm>
            <a:off x="274638" y="93663"/>
            <a:ext cx="8718550" cy="563562"/>
          </a:xfrm>
        </p:spPr>
        <p:txBody>
          <a:bodyPr/>
          <a:lstStyle/>
          <a:p>
            <a:pPr eaLnBrk="1" hangingPunct="1"/>
            <a:r>
              <a:rPr lang="en-US" altLang="zh-CN">
                <a:effectLst>
                  <a:outerShdw blurRad="38100" dist="38100" dir="2700000" algn="tl">
                    <a:srgbClr val="C0C0C0"/>
                  </a:outerShdw>
                </a:effectLst>
                <a:ea typeface="宋体" charset="0"/>
              </a:rPr>
              <a:t>Verint </a:t>
            </a:r>
            <a:r>
              <a:rPr lang="zh-CN" altLang="en-US">
                <a:effectLst>
                  <a:outerShdw blurRad="38100" dist="38100" dir="2700000" algn="tl">
                    <a:srgbClr val="C0C0C0"/>
                  </a:outerShdw>
                </a:effectLst>
                <a:ea typeface="宋体" charset="0"/>
              </a:rPr>
              <a:t>语音分析中的“情绪检测”</a:t>
            </a:r>
            <a:endParaRPr lang="en-US" altLang="zh-CN">
              <a:effectLst>
                <a:outerShdw blurRad="38100" dist="38100" dir="2700000" algn="tl">
                  <a:srgbClr val="C0C0C0"/>
                </a:outerShdw>
              </a:effectLst>
              <a:ea typeface="宋体" charset="0"/>
            </a:endParaRPr>
          </a:p>
        </p:txBody>
      </p:sp>
      <p:sp>
        <p:nvSpPr>
          <p:cNvPr id="10243" name="Content Placeholder 2"/>
          <p:cNvSpPr>
            <a:spLocks noGrp="1"/>
          </p:cNvSpPr>
          <p:nvPr>
            <p:ph idx="4294967295"/>
          </p:nvPr>
        </p:nvSpPr>
        <p:spPr>
          <a:xfrm>
            <a:off x="274638" y="1828800"/>
            <a:ext cx="8731250" cy="3992563"/>
          </a:xfrm>
        </p:spPr>
        <p:txBody>
          <a:bodyPr/>
          <a:lstStyle/>
          <a:p>
            <a:pPr eaLnBrk="1" hangingPunct="1"/>
            <a:r>
              <a:rPr lang="en-US" altLang="zh-CN">
                <a:effectLst>
                  <a:outerShdw blurRad="38100" dist="38100" dir="2700000" algn="tl">
                    <a:srgbClr val="C0C0C0"/>
                  </a:outerShdw>
                </a:effectLst>
                <a:ea typeface="宋体" charset="0"/>
              </a:rPr>
              <a:t>Verint </a:t>
            </a:r>
            <a:r>
              <a:rPr lang="zh-CN" altLang="en-US">
                <a:effectLst>
                  <a:outerShdw blurRad="38100" dist="38100" dir="2700000" algn="tl">
                    <a:srgbClr val="C0C0C0"/>
                  </a:outerShdw>
                </a:effectLst>
                <a:ea typeface="宋体" charset="0"/>
              </a:rPr>
              <a:t>的语音分析系统覆盖以下功能：</a:t>
            </a:r>
            <a:endParaRPr lang="en-US" altLang="zh-CN">
              <a:effectLst>
                <a:outerShdw blurRad="38100" dist="38100" dir="2700000" algn="tl">
                  <a:srgbClr val="C0C0C0"/>
                </a:outerShdw>
              </a:effectLst>
              <a:ea typeface="宋体" charset="0"/>
            </a:endParaRPr>
          </a:p>
          <a:p>
            <a:pPr lvl="1" eaLnBrk="1" hangingPunct="1"/>
            <a:r>
              <a:rPr lang="zh-CN" altLang="en-US">
                <a:effectLst>
                  <a:outerShdw blurRad="38100" dist="38100" dir="2700000" algn="tl">
                    <a:srgbClr val="C0C0C0"/>
                  </a:outerShdw>
                </a:effectLst>
                <a:ea typeface="宋体" charset="0"/>
              </a:rPr>
              <a:t>语音分析（</a:t>
            </a:r>
            <a:r>
              <a:rPr lang="en-US" altLang="zh-CN">
                <a:effectLst>
                  <a:outerShdw blurRad="38100" dist="38100" dir="2700000" algn="tl">
                    <a:srgbClr val="C0C0C0"/>
                  </a:outerShdw>
                </a:effectLst>
                <a:ea typeface="宋体" charset="0"/>
              </a:rPr>
              <a:t>Acoustical Analysis</a:t>
            </a:r>
            <a:r>
              <a:rPr lang="zh-CN" altLang="en-US">
                <a:effectLst>
                  <a:outerShdw blurRad="38100" dist="38100" dir="2700000" algn="tl">
                    <a:srgbClr val="C0C0C0"/>
                  </a:outerShdw>
                </a:effectLst>
                <a:ea typeface="宋体" charset="0"/>
              </a:rPr>
              <a:t>）</a:t>
            </a:r>
            <a:r>
              <a:rPr lang="en-US" altLang="zh-CN">
                <a:effectLst>
                  <a:outerShdw blurRad="38100" dist="38100" dir="2700000" algn="tl">
                    <a:srgbClr val="C0C0C0"/>
                  </a:outerShdw>
                </a:effectLst>
                <a:ea typeface="宋体" charset="0"/>
              </a:rPr>
              <a:t> </a:t>
            </a:r>
            <a:r>
              <a:rPr lang="en-US" altLang="zh-CN" sz="2000" i="1">
                <a:effectLst>
                  <a:outerShdw blurRad="38100" dist="38100" dir="2700000" algn="tl">
                    <a:srgbClr val="C0C0C0"/>
                  </a:outerShdw>
                </a:effectLst>
                <a:ea typeface="宋体" charset="0"/>
              </a:rPr>
              <a:t>- how it is said</a:t>
            </a:r>
            <a:endParaRPr lang="en-US" altLang="zh-CN" i="1">
              <a:effectLst>
                <a:outerShdw blurRad="38100" dist="38100" dir="2700000" algn="tl">
                  <a:srgbClr val="C0C0C0"/>
                </a:outerShdw>
              </a:effectLst>
              <a:ea typeface="宋体" charset="0"/>
            </a:endParaRPr>
          </a:p>
          <a:p>
            <a:pPr lvl="1" eaLnBrk="1" hangingPunct="1"/>
            <a:r>
              <a:rPr lang="zh-CN" altLang="en-US">
                <a:effectLst>
                  <a:outerShdw blurRad="38100" dist="38100" dir="2700000" algn="tl">
                    <a:srgbClr val="C0C0C0"/>
                  </a:outerShdw>
                </a:effectLst>
                <a:ea typeface="宋体" charset="0"/>
              </a:rPr>
              <a:t>语言分析（</a:t>
            </a:r>
            <a:r>
              <a:rPr lang="en-US" altLang="zh-CN">
                <a:effectLst>
                  <a:outerShdw blurRad="38100" dist="38100" dir="2700000" algn="tl">
                    <a:srgbClr val="C0C0C0"/>
                  </a:outerShdw>
                </a:effectLst>
                <a:ea typeface="宋体" charset="0"/>
              </a:rPr>
              <a:t>Linguistic Analysis</a:t>
            </a:r>
            <a:r>
              <a:rPr lang="zh-CN" altLang="en-US">
                <a:effectLst>
                  <a:outerShdw blurRad="38100" dist="38100" dir="2700000" algn="tl">
                    <a:srgbClr val="C0C0C0"/>
                  </a:outerShdw>
                </a:effectLst>
                <a:ea typeface="宋体" charset="0"/>
              </a:rPr>
              <a:t>）</a:t>
            </a:r>
            <a:r>
              <a:rPr lang="en-US" altLang="zh-CN">
                <a:effectLst>
                  <a:outerShdw blurRad="38100" dist="38100" dir="2700000" algn="tl">
                    <a:srgbClr val="C0C0C0"/>
                  </a:outerShdw>
                </a:effectLst>
                <a:ea typeface="宋体" charset="0"/>
              </a:rPr>
              <a:t> </a:t>
            </a:r>
            <a:r>
              <a:rPr lang="en-US" altLang="zh-CN" sz="2000" i="1">
                <a:effectLst>
                  <a:outerShdw blurRad="38100" dist="38100" dir="2700000" algn="tl">
                    <a:srgbClr val="C0C0C0"/>
                  </a:outerShdw>
                </a:effectLst>
                <a:ea typeface="宋体" charset="0"/>
              </a:rPr>
              <a:t>– what is said</a:t>
            </a:r>
            <a:endParaRPr lang="en-US" altLang="zh-CN" i="1">
              <a:effectLst>
                <a:outerShdw blurRad="38100" dist="38100" dir="2700000" algn="tl">
                  <a:srgbClr val="C0C0C0"/>
                </a:outerShdw>
              </a:effectLst>
              <a:ea typeface="宋体" charset="0"/>
            </a:endParaRPr>
          </a:p>
          <a:p>
            <a:pPr eaLnBrk="1" hangingPunct="1"/>
            <a:endParaRPr lang="en-US" altLang="zh-CN">
              <a:effectLst>
                <a:outerShdw blurRad="38100" dist="38100" dir="2700000" algn="tl">
                  <a:srgbClr val="C0C0C0"/>
                </a:outerShdw>
              </a:effectLst>
              <a:ea typeface="宋体" charset="0"/>
            </a:endParaRPr>
          </a:p>
          <a:p>
            <a:pPr eaLnBrk="1" hangingPunct="1"/>
            <a:r>
              <a:rPr lang="zh-CN" altLang="en-US">
                <a:effectLst>
                  <a:outerShdw blurRad="38100" dist="38100" dir="2700000" algn="tl">
                    <a:srgbClr val="C0C0C0"/>
                  </a:outerShdw>
                </a:effectLst>
                <a:ea typeface="宋体" charset="0"/>
              </a:rPr>
              <a:t>组合分析的方式提供更好的分析结果</a:t>
            </a:r>
            <a:endParaRPr lang="en-US" altLang="zh-CN">
              <a:effectLst>
                <a:outerShdw blurRad="38100" dist="38100" dir="2700000" algn="tl">
                  <a:srgbClr val="C0C0C0"/>
                </a:outerShdw>
              </a:effectLst>
              <a:ea typeface="宋体" charset="0"/>
            </a:endParaRPr>
          </a:p>
          <a:p>
            <a:pPr lvl="1" eaLnBrk="1" hangingPunct="1"/>
            <a:r>
              <a:rPr lang="zh-CN" altLang="en-US">
                <a:effectLst>
                  <a:outerShdw blurRad="38100" dist="38100" dir="2700000" algn="tl">
                    <a:srgbClr val="C0C0C0"/>
                  </a:outerShdw>
                </a:effectLst>
                <a:ea typeface="宋体" charset="0"/>
              </a:rPr>
              <a:t>语音分析能检测到音频频率方面的情绪因素；</a:t>
            </a:r>
            <a:endParaRPr lang="en-US" altLang="zh-CN">
              <a:effectLst>
                <a:outerShdw blurRad="38100" dist="38100" dir="2700000" algn="tl">
                  <a:srgbClr val="C0C0C0"/>
                </a:outerShdw>
              </a:effectLst>
              <a:ea typeface="宋体" charset="0"/>
            </a:endParaRPr>
          </a:p>
          <a:p>
            <a:pPr lvl="1" eaLnBrk="1" hangingPunct="1"/>
            <a:r>
              <a:rPr lang="zh-CN" altLang="en-US">
                <a:effectLst>
                  <a:outerShdw blurRad="38100" dist="38100" dir="2700000" algn="tl">
                    <a:srgbClr val="C0C0C0"/>
                  </a:outerShdw>
                </a:effectLst>
                <a:ea typeface="宋体" charset="0"/>
              </a:rPr>
              <a:t>语言分析定义通话内容中情绪化的关键字词；</a:t>
            </a:r>
            <a:endParaRPr lang="en-US" altLang="zh-CN">
              <a:effectLst>
                <a:outerShdw blurRad="38100" dist="38100" dir="2700000" algn="tl">
                  <a:srgbClr val="C0C0C0"/>
                </a:outerShdw>
              </a:effectLst>
              <a:ea typeface="宋体" charset="0"/>
            </a:endParaRPr>
          </a:p>
          <a:p>
            <a:pPr lvl="2" eaLnBrk="1" hangingPunct="1"/>
            <a:endParaRPr lang="en-US" altLang="zh-CN">
              <a:effectLst>
                <a:outerShdw blurRad="38100" dist="38100" dir="2700000" algn="tl">
                  <a:srgbClr val="C0C0C0"/>
                </a:outerShdw>
              </a:effectLst>
              <a:ea typeface="宋体" charset="0"/>
            </a:endParaRPr>
          </a:p>
        </p:txBody>
      </p:sp>
      <p:pic>
        <p:nvPicPr>
          <p:cNvPr id="3246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8161338"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304800" y="1143000"/>
          <a:ext cx="85344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2"/>
          <p:cNvSpPr txBox="1">
            <a:spLocks noChangeArrowheads="1"/>
          </p:cNvSpPr>
          <p:nvPr/>
        </p:nvSpPr>
        <p:spPr bwMode="auto">
          <a:xfrm>
            <a:off x="0" y="0"/>
            <a:ext cx="7248525" cy="762000"/>
          </a:xfrm>
          <a:prstGeom prst="rect">
            <a:avLst/>
          </a:prstGeom>
          <a:noFill/>
          <a:ln w="9525">
            <a:noFill/>
            <a:miter lim="800000"/>
            <a:headEnd/>
            <a:tailEnd/>
          </a:ln>
        </p:spPr>
        <p:txBody>
          <a:bodyPr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800" b="1">
                <a:solidFill>
                  <a:schemeClr val="bg1"/>
                </a:solidFill>
              </a:rPr>
              <a:t>语音分析价值</a:t>
            </a:r>
            <a:endParaRPr lang="en-US" altLang="zh-CN" sz="2800" b="1">
              <a:solidFill>
                <a:schemeClr val="bg1"/>
              </a:solidFill>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Line 2"/>
          <p:cNvSpPr>
            <a:spLocks noChangeShapeType="1"/>
          </p:cNvSpPr>
          <p:nvPr/>
        </p:nvSpPr>
        <p:spPr bwMode="auto">
          <a:xfrm>
            <a:off x="1962150" y="1670050"/>
            <a:ext cx="0" cy="3614738"/>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189443" name="Text Box 3"/>
          <p:cNvSpPr txBox="1">
            <a:spLocks noChangeArrowheads="1"/>
          </p:cNvSpPr>
          <p:nvPr/>
        </p:nvSpPr>
        <p:spPr bwMode="auto">
          <a:xfrm>
            <a:off x="2005013" y="2773363"/>
            <a:ext cx="64404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sz="3600">
                <a:latin typeface="Verdana" charset="0"/>
              </a:rPr>
              <a:t>案例介绍</a:t>
            </a:r>
          </a:p>
        </p:txBody>
      </p:sp>
      <p:pic>
        <p:nvPicPr>
          <p:cNvPr id="189444" name="Picture 4" descr="Impact360_2c_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572000"/>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63"/>
          <p:cNvSpPr>
            <a:spLocks noGrp="1" noChangeArrowheads="1"/>
          </p:cNvSpPr>
          <p:nvPr>
            <p:ph type="title" idx="4294967295"/>
          </p:nvPr>
        </p:nvSpPr>
        <p:spPr>
          <a:xfrm>
            <a:off x="152400" y="0"/>
            <a:ext cx="8686800" cy="685800"/>
          </a:xfrm>
        </p:spPr>
        <p:txBody>
          <a:bodyPr/>
          <a:lstStyle/>
          <a:p>
            <a:pPr rtl="1"/>
            <a:r>
              <a:rPr lang="zh-CN" altLang="en-US">
                <a:effectLst>
                  <a:outerShdw blurRad="38100" dist="38100" dir="2700000" algn="tl">
                    <a:srgbClr val="C0C0C0"/>
                  </a:outerShdw>
                </a:effectLst>
                <a:ea typeface="宋体" charset="0"/>
              </a:rPr>
              <a:t>案例分享</a:t>
            </a:r>
            <a:r>
              <a:rPr lang="en-US" altLang="zh-CN">
                <a:effectLst>
                  <a:outerShdw blurRad="38100" dist="38100" dir="2700000" algn="tl">
                    <a:srgbClr val="C0C0C0"/>
                  </a:outerShdw>
                </a:effectLst>
                <a:ea typeface="宋体" charset="0"/>
              </a:rPr>
              <a:t>-</a:t>
            </a:r>
            <a:r>
              <a:rPr lang="zh-CN" altLang="en-US">
                <a:effectLst>
                  <a:outerShdw blurRad="38100" dist="38100" dir="2700000" algn="tl">
                    <a:srgbClr val="C0C0C0"/>
                  </a:outerShdw>
                </a:effectLst>
                <a:ea typeface="宋体" charset="0"/>
              </a:rPr>
              <a:t>浙江移动</a:t>
            </a:r>
          </a:p>
        </p:txBody>
      </p:sp>
      <p:sp>
        <p:nvSpPr>
          <p:cNvPr id="191491" name="Rectangle 269"/>
          <p:cNvSpPr>
            <a:spLocks noChangeArrowheads="1"/>
          </p:cNvSpPr>
          <p:nvPr/>
        </p:nvSpPr>
        <p:spPr bwMode="auto">
          <a:xfrm>
            <a:off x="304800" y="1392238"/>
            <a:ext cx="7815263" cy="50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4625" indent="-174625"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05000"/>
              </a:lnSpc>
              <a:spcBef>
                <a:spcPct val="20000"/>
              </a:spcBef>
              <a:buClr>
                <a:schemeClr val="accent1"/>
              </a:buClr>
              <a:buSzPct val="80000"/>
              <a:buFont typeface="Symbol" charset="2"/>
              <a:buNone/>
            </a:pPr>
            <a:endParaRPr lang="zh-CN" altLang="en-US">
              <a:solidFill>
                <a:schemeClr val="bg2"/>
              </a:solidFill>
              <a:latin typeface="Tahoma" charset="0"/>
            </a:endParaRPr>
          </a:p>
        </p:txBody>
      </p:sp>
      <p:sp>
        <p:nvSpPr>
          <p:cNvPr id="191492" name="Rectangle 270"/>
          <p:cNvSpPr>
            <a:spLocks noChangeArrowheads="1"/>
          </p:cNvSpPr>
          <p:nvPr/>
        </p:nvSpPr>
        <p:spPr bwMode="auto">
          <a:xfrm>
            <a:off x="4876800" y="2417763"/>
            <a:ext cx="41148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4625" indent="-174625" eaLnBrk="0" hangingPunct="0">
              <a:defRPr>
                <a:solidFill>
                  <a:schemeClr val="tx1"/>
                </a:solidFill>
                <a:latin typeface="Arial" charset="0"/>
                <a:ea typeface="宋体" charset="0"/>
              </a:defRPr>
            </a:lvl1pPr>
            <a:lvl2pPr marL="512763" indent="-223838"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lvl="1">
              <a:lnSpc>
                <a:spcPct val="105000"/>
              </a:lnSpc>
              <a:spcBef>
                <a:spcPct val="20000"/>
              </a:spcBef>
              <a:buClr>
                <a:schemeClr val="accent1"/>
              </a:buClr>
              <a:buFontTx/>
              <a:buChar char="–"/>
            </a:pPr>
            <a:endParaRPr lang="zh-CN" altLang="en-US" sz="2000">
              <a:solidFill>
                <a:schemeClr val="bg2"/>
              </a:solidFill>
            </a:endParaRPr>
          </a:p>
          <a:p>
            <a:pPr>
              <a:lnSpc>
                <a:spcPct val="105000"/>
              </a:lnSpc>
              <a:spcBef>
                <a:spcPct val="20000"/>
              </a:spcBef>
              <a:buClr>
                <a:schemeClr val="accent1"/>
              </a:buClr>
              <a:buSzPct val="80000"/>
              <a:buFont typeface="Symbol" charset="2"/>
              <a:buNone/>
            </a:pPr>
            <a:endParaRPr lang="zh-CN" altLang="en-US" sz="2000">
              <a:solidFill>
                <a:schemeClr val="bg2"/>
              </a:solidFill>
            </a:endParaRPr>
          </a:p>
        </p:txBody>
      </p:sp>
      <p:sp>
        <p:nvSpPr>
          <p:cNvPr id="7" name="Rectangle 6"/>
          <p:cNvSpPr/>
          <p:nvPr/>
        </p:nvSpPr>
        <p:spPr>
          <a:xfrm>
            <a:off x="200025" y="795338"/>
            <a:ext cx="8839200" cy="5846762"/>
          </a:xfrm>
          <a:prstGeom prst="rect">
            <a:avLst/>
          </a:prstGeom>
        </p:spPr>
        <p:txBody>
          <a:bodyPr>
            <a:spAutoFit/>
          </a:bodyPr>
          <a:lstStyle>
            <a:lvl1pPr eaLnBrk="0" hangingPunct="0">
              <a:defRPr>
                <a:solidFill>
                  <a:schemeClr val="tx1"/>
                </a:solidFill>
                <a:latin typeface="Arial" charset="0"/>
                <a:ea typeface="宋体" charset="0"/>
              </a:defRPr>
            </a:lvl1pPr>
            <a:lvl2pPr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25000"/>
              </a:spcBef>
            </a:pPr>
            <a:r>
              <a:rPr lang="zh-CN" altLang="en-US" sz="2000" b="1">
                <a:latin typeface="Tahoma" charset="0"/>
              </a:rPr>
              <a:t>概况</a:t>
            </a:r>
            <a:endParaRPr lang="en-US" altLang="en-US" sz="2000" b="1">
              <a:latin typeface="Tahoma" charset="0"/>
            </a:endParaRPr>
          </a:p>
          <a:p>
            <a:pPr eaLnBrk="1" hangingPunct="1">
              <a:spcBef>
                <a:spcPct val="15000"/>
              </a:spcBef>
              <a:buClr>
                <a:schemeClr val="tx1"/>
              </a:buClr>
              <a:buFont typeface="Arial" charset="0"/>
              <a:buChar char="•"/>
            </a:pPr>
            <a:r>
              <a:rPr lang="zh-CN" altLang="en-US" sz="1600">
                <a:latin typeface="Tahoma" charset="0"/>
              </a:rPr>
              <a:t> </a:t>
            </a:r>
            <a:r>
              <a:rPr lang="en-US" altLang="zh-CN" sz="1600">
                <a:latin typeface="Tahoma" charset="0"/>
              </a:rPr>
              <a:t>2010</a:t>
            </a:r>
            <a:r>
              <a:rPr lang="zh-CN" altLang="en-US" sz="1600">
                <a:latin typeface="Tahoma" charset="0"/>
              </a:rPr>
              <a:t>年</a:t>
            </a:r>
            <a:r>
              <a:rPr lang="en-US" altLang="zh-CN" sz="1600">
                <a:latin typeface="Tahoma" charset="0"/>
              </a:rPr>
              <a:t>9</a:t>
            </a:r>
            <a:r>
              <a:rPr lang="zh-CN" altLang="en-US" sz="1600">
                <a:latin typeface="Tahoma" charset="0"/>
              </a:rPr>
              <a:t>月开始使用</a:t>
            </a:r>
            <a:endParaRPr lang="en-US" altLang="zh-CN" sz="1600">
              <a:latin typeface="Tahoma" charset="0"/>
            </a:endParaRPr>
          </a:p>
          <a:p>
            <a:pPr eaLnBrk="1" hangingPunct="1">
              <a:spcBef>
                <a:spcPct val="15000"/>
              </a:spcBef>
              <a:buClr>
                <a:schemeClr val="tx1"/>
              </a:buClr>
              <a:buFont typeface="Arial" charset="0"/>
              <a:buChar char="•"/>
            </a:pPr>
            <a:r>
              <a:rPr lang="zh-CN" altLang="en-US" sz="1600">
                <a:latin typeface="Tahoma" charset="0"/>
              </a:rPr>
              <a:t> 规模 </a:t>
            </a:r>
            <a:r>
              <a:rPr lang="en-US" altLang="zh-CN" sz="1600">
                <a:latin typeface="Tahoma" charset="0"/>
              </a:rPr>
              <a:t>500</a:t>
            </a:r>
            <a:r>
              <a:rPr lang="zh-CN" altLang="en-US" sz="1600">
                <a:latin typeface="Tahoma" charset="0"/>
              </a:rPr>
              <a:t>席</a:t>
            </a:r>
            <a:endParaRPr lang="en-US" altLang="zh-CN" sz="1600">
              <a:latin typeface="Tahoma" charset="0"/>
            </a:endParaRPr>
          </a:p>
          <a:p>
            <a:pPr eaLnBrk="1" hangingPunct="1">
              <a:spcBef>
                <a:spcPct val="15000"/>
              </a:spcBef>
              <a:buClr>
                <a:schemeClr val="tx1"/>
              </a:buClr>
              <a:buFont typeface="Arial" charset="0"/>
              <a:buChar char="•"/>
            </a:pPr>
            <a:r>
              <a:rPr lang="en-GB" altLang="en-US" sz="1600">
                <a:latin typeface="Tahoma" charset="0"/>
              </a:rPr>
              <a:t> </a:t>
            </a:r>
            <a:r>
              <a:rPr lang="zh-CN" altLang="en-US" sz="1600">
                <a:latin typeface="Tahoma" charset="0"/>
              </a:rPr>
              <a:t>从华为录音系统和亚信</a:t>
            </a:r>
            <a:r>
              <a:rPr lang="en-US" altLang="zh-CN" sz="1600">
                <a:latin typeface="Tahoma" charset="0"/>
              </a:rPr>
              <a:t>CRM</a:t>
            </a:r>
            <a:r>
              <a:rPr lang="zh-CN" altLang="en-US" sz="1600">
                <a:latin typeface="Tahoma" charset="0"/>
              </a:rPr>
              <a:t>系统集成。</a:t>
            </a:r>
            <a:endParaRPr lang="en-GB" altLang="zh-CN" sz="1600">
              <a:latin typeface="Tahoma" charset="0"/>
            </a:endParaRPr>
          </a:p>
          <a:p>
            <a:pPr eaLnBrk="1" hangingPunct="1">
              <a:spcBef>
                <a:spcPct val="15000"/>
              </a:spcBef>
              <a:buClr>
                <a:schemeClr val="tx1"/>
              </a:buClr>
              <a:buFont typeface="Arial" charset="0"/>
              <a:buChar char="•"/>
            </a:pPr>
            <a:endParaRPr lang="en-US" altLang="en-US" sz="800">
              <a:latin typeface="Tahoma" charset="0"/>
            </a:endParaRPr>
          </a:p>
          <a:p>
            <a:pPr eaLnBrk="1" hangingPunct="1">
              <a:spcBef>
                <a:spcPct val="25000"/>
              </a:spcBef>
            </a:pPr>
            <a:r>
              <a:rPr lang="zh-CN" altLang="en-US" sz="2000" b="1">
                <a:latin typeface="Tahoma" charset="0"/>
              </a:rPr>
              <a:t>语音分析需求</a:t>
            </a:r>
            <a:endParaRPr lang="en-US" altLang="en-US" sz="2000" b="1">
              <a:latin typeface="Tahoma" charset="0"/>
            </a:endParaRPr>
          </a:p>
          <a:p>
            <a:pPr eaLnBrk="1" hangingPunct="1">
              <a:spcBef>
                <a:spcPct val="15000"/>
              </a:spcBef>
              <a:buClr>
                <a:schemeClr val="tx1"/>
              </a:buClr>
              <a:buFont typeface="Arial" charset="0"/>
              <a:buChar char="•"/>
            </a:pPr>
            <a:r>
              <a:rPr lang="en-US" altLang="en-US" sz="1600">
                <a:latin typeface="Tahoma" charset="0"/>
              </a:rPr>
              <a:t> </a:t>
            </a:r>
            <a:r>
              <a:rPr lang="zh-CN" altLang="en-US" sz="1600">
                <a:latin typeface="Tahoma" charset="0"/>
              </a:rPr>
              <a:t>原来采用人工方法调听特定提取的录音并将信息记录到预定义的表格中；分析方法简单、效率低成本高、准确度低、无法精细化、难以剔除垃圾信息、难以全面推广。</a:t>
            </a:r>
            <a:endParaRPr lang="en-US" altLang="zh-CN" sz="1600">
              <a:latin typeface="Tahoma" charset="0"/>
            </a:endParaRPr>
          </a:p>
          <a:p>
            <a:pPr eaLnBrk="1" hangingPunct="1">
              <a:spcBef>
                <a:spcPct val="15000"/>
              </a:spcBef>
              <a:buClr>
                <a:schemeClr val="tx1"/>
              </a:buClr>
              <a:buFont typeface="Arial" charset="0"/>
              <a:buChar char="•"/>
            </a:pPr>
            <a:r>
              <a:rPr lang="en-US" altLang="zh-CN" sz="1600">
                <a:latin typeface="Tahoma" charset="0"/>
              </a:rPr>
              <a:t> </a:t>
            </a:r>
            <a:r>
              <a:rPr lang="zh-CN" altLang="en-US" sz="1600">
                <a:latin typeface="Tahoma" charset="0"/>
              </a:rPr>
              <a:t>借助智能分析系统理解客户来电焦点；</a:t>
            </a:r>
            <a:endParaRPr lang="en-US" altLang="zh-CN" sz="1600">
              <a:latin typeface="Tahoma" charset="0"/>
            </a:endParaRPr>
          </a:p>
          <a:p>
            <a:pPr eaLnBrk="1" hangingPunct="1">
              <a:spcBef>
                <a:spcPct val="15000"/>
              </a:spcBef>
              <a:buClr>
                <a:schemeClr val="tx1"/>
              </a:buClr>
              <a:buFont typeface="Arial" charset="0"/>
              <a:buChar char="•"/>
            </a:pPr>
            <a:r>
              <a:rPr lang="zh-CN" altLang="en-US" sz="1600">
                <a:latin typeface="Tahoma" charset="0"/>
              </a:rPr>
              <a:t> 理解培训需求尤其是个性化梯度培训需求；</a:t>
            </a:r>
            <a:endParaRPr lang="en-US" altLang="zh-CN" sz="1600">
              <a:latin typeface="Tahoma" charset="0"/>
            </a:endParaRPr>
          </a:p>
          <a:p>
            <a:pPr eaLnBrk="1" hangingPunct="1">
              <a:spcBef>
                <a:spcPct val="15000"/>
              </a:spcBef>
              <a:buClr>
                <a:schemeClr val="tx1"/>
              </a:buClr>
              <a:buFont typeface="Arial" charset="0"/>
              <a:buChar char="•"/>
            </a:pPr>
            <a:r>
              <a:rPr lang="zh-CN" altLang="en-US" sz="1600">
                <a:latin typeface="Tahoma" charset="0"/>
              </a:rPr>
              <a:t> 跟踪流程产品问题</a:t>
            </a:r>
            <a:endParaRPr lang="en-US" altLang="zh-CN" sz="1600">
              <a:latin typeface="Tahoma" charset="0"/>
            </a:endParaRPr>
          </a:p>
          <a:p>
            <a:pPr eaLnBrk="1" hangingPunct="1">
              <a:spcBef>
                <a:spcPct val="15000"/>
              </a:spcBef>
              <a:buClr>
                <a:schemeClr val="tx1"/>
              </a:buClr>
            </a:pPr>
            <a:endParaRPr lang="en-US" altLang="en-US" sz="800">
              <a:latin typeface="Tahoma" charset="0"/>
            </a:endParaRPr>
          </a:p>
          <a:p>
            <a:pPr eaLnBrk="1" hangingPunct="1">
              <a:spcBef>
                <a:spcPct val="25000"/>
              </a:spcBef>
            </a:pPr>
            <a:r>
              <a:rPr lang="zh-CN" altLang="en-US" sz="2000" b="1">
                <a:latin typeface="Tahoma" charset="0"/>
              </a:rPr>
              <a:t>语音分析运用和成果</a:t>
            </a:r>
            <a:endParaRPr lang="en-US" altLang="en-US" sz="2000" b="1">
              <a:latin typeface="Tahoma" charset="0"/>
            </a:endParaRPr>
          </a:p>
          <a:p>
            <a:pPr eaLnBrk="1" hangingPunct="1">
              <a:spcBef>
                <a:spcPct val="15000"/>
              </a:spcBef>
              <a:buClr>
                <a:schemeClr val="tx1"/>
              </a:buClr>
              <a:buFont typeface="Arial" charset="0"/>
              <a:buChar char="•"/>
            </a:pPr>
            <a:r>
              <a:rPr lang="zh-CN" altLang="en-US" sz="2000">
                <a:latin typeface="Tahoma" charset="0"/>
              </a:rPr>
              <a:t> </a:t>
            </a:r>
            <a:r>
              <a:rPr lang="zh-CN" altLang="en-US" sz="1600">
                <a:latin typeface="Tahoma" charset="0"/>
              </a:rPr>
              <a:t>安排了专门的语音分析团队进行专职分析，其它业务分析组和质检人员使用语音分析系统帮助其工作内容的分析。</a:t>
            </a:r>
            <a:endParaRPr lang="en-US" altLang="en-US" sz="1600">
              <a:latin typeface="Tahoma" charset="0"/>
            </a:endParaRPr>
          </a:p>
          <a:p>
            <a:pPr eaLnBrk="1" hangingPunct="1">
              <a:spcBef>
                <a:spcPct val="15000"/>
              </a:spcBef>
              <a:buClr>
                <a:schemeClr val="tx1"/>
              </a:buClr>
              <a:buFont typeface="Arial" charset="0"/>
              <a:buChar char="•"/>
            </a:pPr>
            <a:r>
              <a:rPr lang="zh-CN" altLang="en-US" sz="1600">
                <a:latin typeface="Tahoma" charset="0"/>
              </a:rPr>
              <a:t> 根据业务需求自定制不同的分析模型以达到分析效果，如</a:t>
            </a:r>
            <a:endParaRPr lang="en-US" altLang="zh-CN" sz="1600">
              <a:latin typeface="Tahoma" charset="0"/>
            </a:endParaRPr>
          </a:p>
          <a:p>
            <a:pPr lvl="1" eaLnBrk="1" hangingPunct="1">
              <a:spcBef>
                <a:spcPct val="15000"/>
              </a:spcBef>
              <a:buClr>
                <a:schemeClr val="tx1"/>
              </a:buClr>
              <a:buFont typeface="Wingdings" charset="2"/>
              <a:buChar char="Ø"/>
            </a:pPr>
            <a:r>
              <a:rPr lang="zh-CN" altLang="en-US" sz="1500" i="1">
                <a:latin typeface="Tahoma" charset="0"/>
              </a:rPr>
              <a:t>分析客户拨打电话的原因</a:t>
            </a:r>
            <a:endParaRPr lang="en-US" altLang="zh-CN" sz="1500" i="1">
              <a:latin typeface="Tahoma" charset="0"/>
            </a:endParaRPr>
          </a:p>
          <a:p>
            <a:pPr lvl="1" eaLnBrk="1" hangingPunct="1">
              <a:spcBef>
                <a:spcPct val="15000"/>
              </a:spcBef>
              <a:buClr>
                <a:schemeClr val="tx1"/>
              </a:buClr>
              <a:buFont typeface="Wingdings" charset="2"/>
              <a:buChar char="Ø"/>
            </a:pPr>
            <a:r>
              <a:rPr lang="zh-CN" altLang="en-US" sz="1500" i="1">
                <a:latin typeface="Tahoma" charset="0"/>
              </a:rPr>
              <a:t>通过分析超长电话，理解超长电话原因</a:t>
            </a:r>
            <a:endParaRPr lang="en-US" altLang="zh-CN" sz="1500" i="1">
              <a:latin typeface="Tahoma" charset="0"/>
            </a:endParaRPr>
          </a:p>
          <a:p>
            <a:pPr lvl="1" eaLnBrk="1" hangingPunct="1">
              <a:spcBef>
                <a:spcPct val="15000"/>
              </a:spcBef>
              <a:buClr>
                <a:schemeClr val="tx1"/>
              </a:buClr>
              <a:buFont typeface="Wingdings" charset="2"/>
              <a:buChar char="Ø"/>
            </a:pPr>
            <a:r>
              <a:rPr lang="zh-CN" altLang="en-US" sz="1500" i="1">
                <a:latin typeface="Tahoma" charset="0"/>
              </a:rPr>
              <a:t>分析客户投诉原因</a:t>
            </a:r>
            <a:endParaRPr lang="en-US" altLang="zh-CN" sz="1500" i="1">
              <a:latin typeface="Tahoma" charset="0"/>
            </a:endParaRPr>
          </a:p>
          <a:p>
            <a:pPr lvl="1" eaLnBrk="1" hangingPunct="1">
              <a:spcBef>
                <a:spcPct val="15000"/>
              </a:spcBef>
              <a:buClr>
                <a:schemeClr val="tx1"/>
              </a:buClr>
              <a:buFont typeface="Wingdings" charset="2"/>
              <a:buChar char="Ø"/>
            </a:pPr>
            <a:r>
              <a:rPr lang="zh-CN" altLang="en-US" sz="1500" i="1">
                <a:latin typeface="Tahoma" charset="0"/>
              </a:rPr>
              <a:t>营销业务的用户兴趣点</a:t>
            </a:r>
            <a:endParaRPr lang="en-US" altLang="zh-CN" sz="1500" i="1">
              <a:latin typeface="Tahoma" charset="0"/>
            </a:endParaRPr>
          </a:p>
          <a:p>
            <a:pPr lvl="1" eaLnBrk="1" hangingPunct="1">
              <a:spcBef>
                <a:spcPct val="15000"/>
              </a:spcBef>
              <a:buClr>
                <a:schemeClr val="tx1"/>
              </a:buClr>
              <a:buFont typeface="Wingdings" charset="2"/>
              <a:buChar char="Ø"/>
            </a:pPr>
            <a:r>
              <a:rPr lang="zh-CN" altLang="en-US" sz="1500" i="1">
                <a:latin typeface="Tahoma" charset="0"/>
              </a:rPr>
              <a:t>感恩充值送</a:t>
            </a:r>
            <a:endParaRPr lang="en-US" altLang="zh-CN" sz="1500" i="1">
              <a:latin typeface="Tahoma"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idx="4294967295"/>
          </p:nvPr>
        </p:nvSpPr>
        <p:spPr/>
        <p:txBody>
          <a:bodyPr/>
          <a:lstStyle/>
          <a:p>
            <a:r>
              <a:rPr lang="zh-CN" altLang="en-US">
                <a:effectLst>
                  <a:outerShdw blurRad="38100" dist="38100" dir="2700000" algn="tl">
                    <a:srgbClr val="C0C0C0"/>
                  </a:outerShdw>
                </a:effectLst>
                <a:ea typeface="宋体" charset="0"/>
              </a:rPr>
              <a:t>智能化语音分析实现的原理</a:t>
            </a:r>
          </a:p>
        </p:txBody>
      </p:sp>
      <p:sp>
        <p:nvSpPr>
          <p:cNvPr id="188419" name="矩形 15"/>
          <p:cNvSpPr>
            <a:spLocks noChangeArrowheads="1"/>
          </p:cNvSpPr>
          <p:nvPr/>
        </p:nvSpPr>
        <p:spPr bwMode="auto">
          <a:xfrm>
            <a:off x="204788" y="1322388"/>
            <a:ext cx="1255712"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120000"/>
              </a:lnSpc>
            </a:pPr>
            <a:r>
              <a:rPr kumimoji="1" lang="zh-CN" altLang="en-US" b="1">
                <a:solidFill>
                  <a:srgbClr val="FF0000"/>
                </a:solidFill>
                <a:latin typeface="华文中宋" charset="0"/>
                <a:ea typeface="华文中宋" charset="0"/>
                <a:cs typeface="Arial" charset="0"/>
              </a:rPr>
              <a:t>语音识别模块</a:t>
            </a:r>
          </a:p>
        </p:txBody>
      </p:sp>
      <p:sp>
        <p:nvSpPr>
          <p:cNvPr id="188420" name="矩形 15"/>
          <p:cNvSpPr>
            <a:spLocks noChangeArrowheads="1"/>
          </p:cNvSpPr>
          <p:nvPr/>
        </p:nvSpPr>
        <p:spPr bwMode="auto">
          <a:xfrm>
            <a:off x="177800" y="3198813"/>
            <a:ext cx="1119188"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120000"/>
              </a:lnSpc>
            </a:pPr>
            <a:r>
              <a:rPr kumimoji="1" lang="zh-CN" altLang="en-US" b="1">
                <a:solidFill>
                  <a:srgbClr val="FF0000"/>
                </a:solidFill>
                <a:latin typeface="华文中宋" charset="0"/>
                <a:ea typeface="华文中宋" charset="0"/>
                <a:cs typeface="Arial" charset="0"/>
              </a:rPr>
              <a:t>分析建模模块</a:t>
            </a:r>
          </a:p>
        </p:txBody>
      </p:sp>
      <p:grpSp>
        <p:nvGrpSpPr>
          <p:cNvPr id="188421" name="Group 211"/>
          <p:cNvGrpSpPr>
            <a:grpSpLocks/>
          </p:cNvGrpSpPr>
          <p:nvPr/>
        </p:nvGrpSpPr>
        <p:grpSpPr bwMode="auto">
          <a:xfrm>
            <a:off x="6086475" y="2346325"/>
            <a:ext cx="2757488" cy="2635250"/>
            <a:chOff x="6081713" y="2201863"/>
            <a:chExt cx="2794000" cy="3094037"/>
          </a:xfrm>
        </p:grpSpPr>
        <p:grpSp>
          <p:nvGrpSpPr>
            <p:cNvPr id="188422" name="Group 208"/>
            <p:cNvGrpSpPr>
              <a:grpSpLocks/>
            </p:cNvGrpSpPr>
            <p:nvPr/>
          </p:nvGrpSpPr>
          <p:grpSpPr bwMode="auto">
            <a:xfrm>
              <a:off x="6081713" y="2201863"/>
              <a:ext cx="2794000" cy="3094037"/>
              <a:chOff x="6081713" y="2201863"/>
              <a:chExt cx="2794000" cy="3094037"/>
            </a:xfrm>
          </p:grpSpPr>
          <p:pic>
            <p:nvPicPr>
              <p:cNvPr id="188423" name="Picture 5" descr="monitor_csi4"/>
              <p:cNvPicPr>
                <a:picLocks noChangeAspect="1" noChangeArrowheads="1"/>
              </p:cNvPicPr>
              <p:nvPr/>
            </p:nvPicPr>
            <p:blipFill>
              <a:blip r:embed="rId2">
                <a:extLst>
                  <a:ext uri="{28A0092B-C50C-407E-A947-70E740481C1C}">
                    <a14:useLocalDpi xmlns:a14="http://schemas.microsoft.com/office/drawing/2010/main" val="0"/>
                  </a:ext>
                </a:extLst>
              </a:blip>
              <a:srcRect l="10870" r="21489" b="9982"/>
              <a:stretch>
                <a:fillRect/>
              </a:stretch>
            </p:blipFill>
            <p:spPr bwMode="auto">
              <a:xfrm>
                <a:off x="6081713" y="2201863"/>
                <a:ext cx="2794000"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8424" name="Group 183"/>
              <p:cNvGrpSpPr>
                <a:grpSpLocks/>
              </p:cNvGrpSpPr>
              <p:nvPr/>
            </p:nvGrpSpPr>
            <p:grpSpPr bwMode="auto">
              <a:xfrm>
                <a:off x="7137398" y="2341563"/>
                <a:ext cx="1684328" cy="811212"/>
                <a:chOff x="4560" y="1536"/>
                <a:chExt cx="1055" cy="576"/>
              </a:xfrm>
            </p:grpSpPr>
            <p:sp>
              <p:nvSpPr>
                <p:cNvPr id="188425" name="Rectangle 184"/>
                <p:cNvSpPr>
                  <a:spLocks noChangeArrowheads="1"/>
                </p:cNvSpPr>
                <p:nvPr/>
              </p:nvSpPr>
              <p:spPr bwMode="auto">
                <a:xfrm>
                  <a:off x="4560" y="1536"/>
                  <a:ext cx="1008" cy="576"/>
                </a:xfrm>
                <a:prstGeom prst="rect">
                  <a:avLst/>
                </a:prstGeom>
                <a:solidFill>
                  <a:schemeClr val="bg1">
                    <a:alpha val="89803"/>
                  </a:schemeClr>
                </a:solidFill>
                <a:ln w="28575">
                  <a:solidFill>
                    <a:schemeClr val="accent2"/>
                  </a:solidFill>
                  <a:miter lim="800000"/>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kumimoji="1" lang="zh-CN" altLang="en-US" sz="2400" b="1">
                    <a:solidFill>
                      <a:srgbClr val="0033CC"/>
                    </a:solidFill>
                    <a:ea typeface="黑体" charset="0"/>
                  </a:endParaRPr>
                </a:p>
              </p:txBody>
            </p:sp>
            <p:sp>
              <p:nvSpPr>
                <p:cNvPr id="188426" name="Oval 185"/>
                <p:cNvSpPr>
                  <a:spLocks noChangeAspect="1" noChangeArrowheads="1"/>
                </p:cNvSpPr>
                <p:nvPr/>
              </p:nvSpPr>
              <p:spPr bwMode="auto">
                <a:xfrm>
                  <a:off x="4608" y="1774"/>
                  <a:ext cx="108" cy="108"/>
                </a:xfrm>
                <a:prstGeom prst="ellipse">
                  <a:avLst/>
                </a:prstGeom>
                <a:gradFill rotWithShape="1">
                  <a:gsLst>
                    <a:gs pos="0">
                      <a:srgbClr val="990099"/>
                    </a:gs>
                    <a:gs pos="100000">
                      <a:srgbClr val="9900CC"/>
                    </a:gs>
                  </a:gsLst>
                  <a:lin ang="2700000" scaled="1"/>
                </a:gradFill>
                <a:ln w="25400">
                  <a:solidFill>
                    <a:srgbClr val="660066"/>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kumimoji="1" lang="zh-CN" altLang="en-US" sz="2400" b="1">
                    <a:solidFill>
                      <a:srgbClr val="0033CC"/>
                    </a:solidFill>
                    <a:ea typeface="黑体" charset="0"/>
                  </a:endParaRPr>
                </a:p>
              </p:txBody>
            </p:sp>
            <p:sp>
              <p:nvSpPr>
                <p:cNvPr id="188427" name="Oval 186"/>
                <p:cNvSpPr>
                  <a:spLocks noChangeAspect="1" noChangeArrowheads="1"/>
                </p:cNvSpPr>
                <p:nvPr/>
              </p:nvSpPr>
              <p:spPr bwMode="auto">
                <a:xfrm>
                  <a:off x="4608" y="1962"/>
                  <a:ext cx="108" cy="108"/>
                </a:xfrm>
                <a:prstGeom prst="ellipse">
                  <a:avLst/>
                </a:prstGeom>
                <a:gradFill rotWithShape="1">
                  <a:gsLst>
                    <a:gs pos="0">
                      <a:srgbClr val="CC6600"/>
                    </a:gs>
                    <a:gs pos="100000">
                      <a:srgbClr val="FF9933"/>
                    </a:gs>
                  </a:gsLst>
                  <a:lin ang="2700000" scaled="1"/>
                </a:gradFill>
                <a:ln w="25400">
                  <a:solidFill>
                    <a:srgbClr val="990000"/>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kumimoji="1" lang="zh-CN" altLang="en-US" sz="2400" b="1">
                    <a:solidFill>
                      <a:srgbClr val="0033CC"/>
                    </a:solidFill>
                    <a:ea typeface="黑体" charset="0"/>
                  </a:endParaRPr>
                </a:p>
              </p:txBody>
            </p:sp>
            <p:sp>
              <p:nvSpPr>
                <p:cNvPr id="188428" name="Oval 187"/>
                <p:cNvSpPr>
                  <a:spLocks noChangeAspect="1" noChangeArrowheads="1"/>
                </p:cNvSpPr>
                <p:nvPr/>
              </p:nvSpPr>
              <p:spPr bwMode="auto">
                <a:xfrm>
                  <a:off x="4612" y="1588"/>
                  <a:ext cx="105" cy="105"/>
                </a:xfrm>
                <a:prstGeom prst="ellipse">
                  <a:avLst/>
                </a:prstGeom>
                <a:gradFill rotWithShape="1">
                  <a:gsLst>
                    <a:gs pos="0">
                      <a:srgbClr val="990033"/>
                    </a:gs>
                    <a:gs pos="100000">
                      <a:srgbClr val="FF0066"/>
                    </a:gs>
                  </a:gsLst>
                  <a:lin ang="2700000" scaled="1"/>
                </a:gradFill>
                <a:ln w="25400">
                  <a:solidFill>
                    <a:srgbClr val="990033"/>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kumimoji="1" lang="zh-CN" altLang="en-US" sz="2400" b="1">
                    <a:solidFill>
                      <a:srgbClr val="0033CC"/>
                    </a:solidFill>
                    <a:ea typeface="黑体" charset="0"/>
                  </a:endParaRPr>
                </a:p>
              </p:txBody>
            </p:sp>
            <p:sp>
              <p:nvSpPr>
                <p:cNvPr id="75" name="Text Box 188"/>
                <p:cNvSpPr txBox="1">
                  <a:spLocks noChangeArrowheads="1"/>
                </p:cNvSpPr>
                <p:nvPr/>
              </p:nvSpPr>
              <p:spPr bwMode="auto">
                <a:xfrm>
                  <a:off x="4770" y="1590"/>
                  <a:ext cx="620" cy="135"/>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spcBef>
                      <a:spcPct val="50000"/>
                    </a:spcBef>
                    <a:buFont typeface="Wingdings" charset="2"/>
                    <a:buChar char="n"/>
                  </a:pPr>
                  <a:r>
                    <a:rPr kumimoji="1" lang="zh-CN" altLang="en-US" sz="1000" b="1">
                      <a:solidFill>
                        <a:srgbClr val="0033CC"/>
                      </a:solidFill>
                      <a:effectLst>
                        <a:outerShdw blurRad="38100" dist="38100" dir="2700000" algn="tl">
                          <a:srgbClr val="C0C0C0"/>
                        </a:outerShdw>
                      </a:effectLst>
                      <a:latin typeface="Verdana" charset="0"/>
                      <a:ea typeface="华文细黑" charset="-122"/>
                      <a:cs typeface="Arial" charset="0"/>
                    </a:rPr>
                    <a:t>客户信息</a:t>
                  </a:r>
                </a:p>
              </p:txBody>
            </p:sp>
            <p:sp>
              <p:nvSpPr>
                <p:cNvPr id="76" name="Text Box 189"/>
                <p:cNvSpPr txBox="1">
                  <a:spLocks noChangeArrowheads="1"/>
                </p:cNvSpPr>
                <p:nvPr/>
              </p:nvSpPr>
              <p:spPr bwMode="auto">
                <a:xfrm>
                  <a:off x="4777" y="1773"/>
                  <a:ext cx="789" cy="135"/>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spcBef>
                      <a:spcPct val="50000"/>
                    </a:spcBef>
                    <a:buFont typeface="Wingdings" charset="2"/>
                    <a:buChar char="n"/>
                  </a:pPr>
                  <a:r>
                    <a:rPr kumimoji="1" lang="zh-CN" altLang="en-US" sz="1000" b="1">
                      <a:solidFill>
                        <a:srgbClr val="0033CC"/>
                      </a:solidFill>
                      <a:effectLst>
                        <a:outerShdw blurRad="38100" dist="38100" dir="2700000" algn="tl">
                          <a:srgbClr val="C0C0C0"/>
                        </a:outerShdw>
                      </a:effectLst>
                      <a:latin typeface="Verdana" charset="0"/>
                      <a:ea typeface="华文细黑" charset="-122"/>
                      <a:cs typeface="Arial" charset="0"/>
                    </a:rPr>
                    <a:t>产品</a:t>
                  </a:r>
                  <a:r>
                    <a:rPr kumimoji="1" lang="en-US" altLang="zh-CN" sz="1000" b="1">
                      <a:solidFill>
                        <a:srgbClr val="0033CC"/>
                      </a:solidFill>
                      <a:effectLst>
                        <a:outerShdw blurRad="38100" dist="38100" dir="2700000" algn="tl">
                          <a:srgbClr val="C0C0C0"/>
                        </a:outerShdw>
                      </a:effectLst>
                      <a:latin typeface="Verdana" charset="0"/>
                      <a:ea typeface="华文细黑" charset="-122"/>
                      <a:cs typeface="Arial" charset="0"/>
                    </a:rPr>
                    <a:t>/</a:t>
                  </a:r>
                  <a:r>
                    <a:rPr kumimoji="1" lang="zh-CN" altLang="en-US" sz="1000" b="1">
                      <a:solidFill>
                        <a:srgbClr val="0033CC"/>
                      </a:solidFill>
                      <a:effectLst>
                        <a:outerShdw blurRad="38100" dist="38100" dir="2700000" algn="tl">
                          <a:srgbClr val="C0C0C0"/>
                        </a:outerShdw>
                      </a:effectLst>
                      <a:latin typeface="Verdana" charset="0"/>
                      <a:ea typeface="华文细黑" charset="-122"/>
                      <a:cs typeface="Arial" charset="0"/>
                    </a:rPr>
                    <a:t>流程信息</a:t>
                  </a:r>
                </a:p>
              </p:txBody>
            </p:sp>
            <p:sp>
              <p:nvSpPr>
                <p:cNvPr id="77" name="Text Box 190"/>
                <p:cNvSpPr txBox="1">
                  <a:spLocks noChangeArrowheads="1"/>
                </p:cNvSpPr>
                <p:nvPr/>
              </p:nvSpPr>
              <p:spPr bwMode="auto">
                <a:xfrm>
                  <a:off x="4777" y="1970"/>
                  <a:ext cx="833" cy="135"/>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spcBef>
                      <a:spcPct val="50000"/>
                    </a:spcBef>
                    <a:buFont typeface="Wingdings" charset="2"/>
                    <a:buChar char="n"/>
                  </a:pPr>
                  <a:r>
                    <a:rPr kumimoji="1" lang="zh-CN" altLang="en-US" sz="1000" b="1">
                      <a:solidFill>
                        <a:srgbClr val="0033CC"/>
                      </a:solidFill>
                      <a:effectLst>
                        <a:outerShdw blurRad="38100" dist="38100" dir="2700000" algn="tl">
                          <a:srgbClr val="C0C0C0"/>
                        </a:outerShdw>
                      </a:effectLst>
                      <a:latin typeface="Verdana" charset="0"/>
                      <a:ea typeface="华文细黑" charset="-122"/>
                      <a:cs typeface="Arial" charset="0"/>
                    </a:rPr>
                    <a:t>员工信息</a:t>
                  </a:r>
                </a:p>
              </p:txBody>
            </p:sp>
            <p:grpSp>
              <p:nvGrpSpPr>
                <p:cNvPr id="188432" name="Group 191"/>
                <p:cNvGrpSpPr>
                  <a:grpSpLocks/>
                </p:cNvGrpSpPr>
                <p:nvPr/>
              </p:nvGrpSpPr>
              <p:grpSpPr bwMode="auto">
                <a:xfrm>
                  <a:off x="4582" y="1974"/>
                  <a:ext cx="92" cy="100"/>
                  <a:chOff x="4807" y="2496"/>
                  <a:chExt cx="137" cy="148"/>
                </a:xfrm>
              </p:grpSpPr>
              <p:sp>
                <p:nvSpPr>
                  <p:cNvPr id="188433" name="Freeform 192"/>
                  <p:cNvSpPr>
                    <a:spLocks/>
                  </p:cNvSpPr>
                  <p:nvPr/>
                </p:nvSpPr>
                <p:spPr bwMode="auto">
                  <a:xfrm>
                    <a:off x="4821" y="2524"/>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kumimoji="1" lang="en-US" altLang="zh-CN" sz="2400" b="1">
                      <a:solidFill>
                        <a:srgbClr val="0033CC"/>
                      </a:solidFill>
                      <a:ea typeface="黑体" charset="0"/>
                    </a:endParaRPr>
                  </a:p>
                </p:txBody>
              </p:sp>
              <p:sp>
                <p:nvSpPr>
                  <p:cNvPr id="188434" name="Freeform 193"/>
                  <p:cNvSpPr>
                    <a:spLocks/>
                  </p:cNvSpPr>
                  <p:nvPr/>
                </p:nvSpPr>
                <p:spPr bwMode="auto">
                  <a:xfrm>
                    <a:off x="4807" y="2496"/>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kumimoji="1" lang="en-US" altLang="zh-CN" sz="2400" b="1">
                      <a:solidFill>
                        <a:srgbClr val="0033CC"/>
                      </a:solidFill>
                      <a:ea typeface="黑体" charset="0"/>
                    </a:endParaRPr>
                  </a:p>
                </p:txBody>
              </p:sp>
            </p:grpSp>
            <p:grpSp>
              <p:nvGrpSpPr>
                <p:cNvPr id="188435" name="Group 194"/>
                <p:cNvGrpSpPr>
                  <a:grpSpLocks/>
                </p:cNvGrpSpPr>
                <p:nvPr/>
              </p:nvGrpSpPr>
              <p:grpSpPr bwMode="auto">
                <a:xfrm>
                  <a:off x="4582" y="1786"/>
                  <a:ext cx="92" cy="100"/>
                  <a:chOff x="4807" y="2496"/>
                  <a:chExt cx="137" cy="148"/>
                </a:xfrm>
              </p:grpSpPr>
              <p:sp>
                <p:nvSpPr>
                  <p:cNvPr id="188436" name="Freeform 195"/>
                  <p:cNvSpPr>
                    <a:spLocks/>
                  </p:cNvSpPr>
                  <p:nvPr/>
                </p:nvSpPr>
                <p:spPr bwMode="auto">
                  <a:xfrm>
                    <a:off x="4821" y="2524"/>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kumimoji="1" lang="en-US" altLang="zh-CN" sz="2400" b="1">
                      <a:solidFill>
                        <a:srgbClr val="0033CC"/>
                      </a:solidFill>
                      <a:ea typeface="黑体" charset="0"/>
                    </a:endParaRPr>
                  </a:p>
                </p:txBody>
              </p:sp>
              <p:sp>
                <p:nvSpPr>
                  <p:cNvPr id="188437" name="Freeform 196"/>
                  <p:cNvSpPr>
                    <a:spLocks/>
                  </p:cNvSpPr>
                  <p:nvPr/>
                </p:nvSpPr>
                <p:spPr bwMode="auto">
                  <a:xfrm>
                    <a:off x="4807" y="2496"/>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kumimoji="1" lang="en-US" altLang="zh-CN" sz="2400" b="1">
                      <a:solidFill>
                        <a:srgbClr val="0033CC"/>
                      </a:solidFill>
                      <a:ea typeface="黑体" charset="0"/>
                    </a:endParaRPr>
                  </a:p>
                </p:txBody>
              </p:sp>
            </p:grpSp>
            <p:grpSp>
              <p:nvGrpSpPr>
                <p:cNvPr id="188438" name="Group 197"/>
                <p:cNvGrpSpPr>
                  <a:grpSpLocks/>
                </p:cNvGrpSpPr>
                <p:nvPr/>
              </p:nvGrpSpPr>
              <p:grpSpPr bwMode="auto">
                <a:xfrm>
                  <a:off x="4583" y="1598"/>
                  <a:ext cx="92" cy="100"/>
                  <a:chOff x="4807" y="2496"/>
                  <a:chExt cx="137" cy="148"/>
                </a:xfrm>
              </p:grpSpPr>
              <p:sp>
                <p:nvSpPr>
                  <p:cNvPr id="188439" name="Freeform 198"/>
                  <p:cNvSpPr>
                    <a:spLocks/>
                  </p:cNvSpPr>
                  <p:nvPr/>
                </p:nvSpPr>
                <p:spPr bwMode="auto">
                  <a:xfrm>
                    <a:off x="4821" y="2524"/>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kumimoji="1" lang="en-US" altLang="zh-CN" sz="2400" b="1">
                      <a:solidFill>
                        <a:srgbClr val="0033CC"/>
                      </a:solidFill>
                      <a:ea typeface="黑体" charset="0"/>
                    </a:endParaRPr>
                  </a:p>
                </p:txBody>
              </p:sp>
              <p:sp>
                <p:nvSpPr>
                  <p:cNvPr id="188440" name="Freeform 199"/>
                  <p:cNvSpPr>
                    <a:spLocks/>
                  </p:cNvSpPr>
                  <p:nvPr/>
                </p:nvSpPr>
                <p:spPr bwMode="auto">
                  <a:xfrm>
                    <a:off x="4807" y="2496"/>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kumimoji="1" lang="en-US" altLang="zh-CN" sz="2400" b="1">
                      <a:solidFill>
                        <a:srgbClr val="0033CC"/>
                      </a:solidFill>
                      <a:ea typeface="黑体" charset="0"/>
                    </a:endParaRPr>
                  </a:p>
                </p:txBody>
              </p:sp>
            </p:grpSp>
          </p:grpSp>
        </p:grpSp>
        <p:pic>
          <p:nvPicPr>
            <p:cNvPr id="18844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429000"/>
              <a:ext cx="1966202" cy="100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8442" name="矩形 15"/>
          <p:cNvSpPr>
            <a:spLocks noChangeArrowheads="1"/>
          </p:cNvSpPr>
          <p:nvPr/>
        </p:nvSpPr>
        <p:spPr bwMode="auto">
          <a:xfrm>
            <a:off x="0" y="5172075"/>
            <a:ext cx="12969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120000"/>
              </a:lnSpc>
            </a:pPr>
            <a:r>
              <a:rPr kumimoji="1" lang="zh-CN" altLang="en-US" b="1">
                <a:solidFill>
                  <a:srgbClr val="FF0000"/>
                </a:solidFill>
                <a:latin typeface="华文中宋" charset="0"/>
                <a:ea typeface="华文中宋" charset="0"/>
                <a:cs typeface="Arial" charset="0"/>
              </a:rPr>
              <a:t>匹配分析模块</a:t>
            </a:r>
          </a:p>
        </p:txBody>
      </p:sp>
      <p:grpSp>
        <p:nvGrpSpPr>
          <p:cNvPr id="188443" name="组合 53"/>
          <p:cNvGrpSpPr>
            <a:grpSpLocks/>
          </p:cNvGrpSpPr>
          <p:nvPr/>
        </p:nvGrpSpPr>
        <p:grpSpPr bwMode="auto">
          <a:xfrm>
            <a:off x="1419225" y="989013"/>
            <a:ext cx="3998913" cy="5049837"/>
            <a:chOff x="1419366" y="989218"/>
            <a:chExt cx="3998794" cy="5050357"/>
          </a:xfrm>
        </p:grpSpPr>
        <p:sp>
          <p:nvSpPr>
            <p:cNvPr id="52" name="AutoShape 3"/>
            <p:cNvSpPr>
              <a:spLocks noChangeArrowheads="1"/>
            </p:cNvSpPr>
            <p:nvPr/>
          </p:nvSpPr>
          <p:spPr bwMode="auto">
            <a:xfrm>
              <a:off x="1583616" y="3595984"/>
              <a:ext cx="3698296" cy="1214837"/>
            </a:xfrm>
            <a:prstGeom prst="homePlate">
              <a:avLst>
                <a:gd name="adj" fmla="val 16189"/>
              </a:avLst>
            </a:prstGeom>
            <a:ln w="6350">
              <a:solidFill>
                <a:schemeClr val="bg1">
                  <a:lumMod val="50000"/>
                </a:schemeClr>
              </a:solidFill>
              <a:headEnd/>
              <a:tailEnd/>
            </a:ln>
          </p:spPr>
          <p:style>
            <a:lnRef idx="0">
              <a:schemeClr val="accent3"/>
            </a:lnRef>
            <a:fillRef idx="3">
              <a:schemeClr val="accent3"/>
            </a:fillRef>
            <a:effectRef idx="3">
              <a:schemeClr val="accent3"/>
            </a:effectRef>
            <a:fontRef idx="minor">
              <a:schemeClr val="lt1"/>
            </a:fontRef>
          </p:style>
          <p:txBody>
            <a:bodyPr lIns="0" tIns="0" rIns="0" bIns="0" anchor="ctr"/>
            <a:lstStyle/>
            <a:p>
              <a:pPr>
                <a:lnSpc>
                  <a:spcPct val="105000"/>
                </a:lnSpc>
                <a:buFont typeface="Wingdings" pitchFamily="2" charset="2"/>
                <a:buChar char="n"/>
                <a:defRPr/>
              </a:pPr>
              <a:endParaRPr kumimoji="1" lang="zh-CN" altLang="en-US" sz="1600" b="1">
                <a:latin typeface="微软雅黑" pitchFamily="34" charset="-122"/>
                <a:ea typeface="微软雅黑" pitchFamily="34" charset="-122"/>
              </a:endParaRPr>
            </a:p>
          </p:txBody>
        </p:sp>
        <p:sp>
          <p:nvSpPr>
            <p:cNvPr id="51" name="AutoShape 3"/>
            <p:cNvSpPr>
              <a:spLocks noChangeArrowheads="1"/>
            </p:cNvSpPr>
            <p:nvPr/>
          </p:nvSpPr>
          <p:spPr bwMode="auto">
            <a:xfrm>
              <a:off x="1583616" y="2197312"/>
              <a:ext cx="3698296" cy="1283123"/>
            </a:xfrm>
            <a:prstGeom prst="homePlate">
              <a:avLst>
                <a:gd name="adj" fmla="val 16189"/>
              </a:avLst>
            </a:prstGeom>
            <a:ln w="6350">
              <a:solidFill>
                <a:schemeClr val="bg1">
                  <a:lumMod val="50000"/>
                </a:schemeClr>
              </a:solidFill>
              <a:headEnd/>
              <a:tailEnd/>
            </a:ln>
          </p:spPr>
          <p:style>
            <a:lnRef idx="0">
              <a:schemeClr val="accent3"/>
            </a:lnRef>
            <a:fillRef idx="3">
              <a:schemeClr val="accent3"/>
            </a:fillRef>
            <a:effectRef idx="3">
              <a:schemeClr val="accent3"/>
            </a:effectRef>
            <a:fontRef idx="minor">
              <a:schemeClr val="lt1"/>
            </a:fontRef>
          </p:style>
          <p:txBody>
            <a:bodyPr lIns="0" tIns="0" rIns="0" bIns="0" anchor="ctr"/>
            <a:lstStyle/>
            <a:p>
              <a:pPr>
                <a:lnSpc>
                  <a:spcPct val="105000"/>
                </a:lnSpc>
                <a:buFont typeface="Wingdings" pitchFamily="2" charset="2"/>
                <a:buChar char="n"/>
                <a:defRPr/>
              </a:pPr>
              <a:endParaRPr kumimoji="1" lang="zh-CN" altLang="en-US" sz="1600" b="1">
                <a:latin typeface="微软雅黑" pitchFamily="34" charset="-122"/>
                <a:ea typeface="微软雅黑" pitchFamily="34" charset="-122"/>
              </a:endParaRPr>
            </a:p>
          </p:txBody>
        </p:sp>
        <p:sp>
          <p:nvSpPr>
            <p:cNvPr id="53" name="AutoShape 3"/>
            <p:cNvSpPr>
              <a:spLocks noChangeArrowheads="1"/>
            </p:cNvSpPr>
            <p:nvPr/>
          </p:nvSpPr>
          <p:spPr bwMode="auto">
            <a:xfrm>
              <a:off x="1583616" y="5110887"/>
              <a:ext cx="3698296" cy="928688"/>
            </a:xfrm>
            <a:prstGeom prst="homePlate">
              <a:avLst>
                <a:gd name="adj" fmla="val 16189"/>
              </a:avLst>
            </a:prstGeom>
            <a:ln w="6350">
              <a:solidFill>
                <a:schemeClr val="bg1">
                  <a:lumMod val="50000"/>
                </a:schemeClr>
              </a:solidFill>
              <a:headEnd/>
              <a:tailEnd/>
            </a:ln>
          </p:spPr>
          <p:style>
            <a:lnRef idx="0">
              <a:schemeClr val="accent3"/>
            </a:lnRef>
            <a:fillRef idx="3">
              <a:schemeClr val="accent3"/>
            </a:fillRef>
            <a:effectRef idx="3">
              <a:schemeClr val="accent3"/>
            </a:effectRef>
            <a:fontRef idx="minor">
              <a:schemeClr val="lt1"/>
            </a:fontRef>
          </p:style>
          <p:txBody>
            <a:bodyPr lIns="0" tIns="0" rIns="0" bIns="0" anchor="ctr"/>
            <a:lstStyle/>
            <a:p>
              <a:pPr>
                <a:lnSpc>
                  <a:spcPct val="105000"/>
                </a:lnSpc>
                <a:buFont typeface="Wingdings" pitchFamily="2" charset="2"/>
                <a:buChar char="n"/>
                <a:defRPr/>
              </a:pPr>
              <a:endParaRPr kumimoji="1" lang="zh-CN" altLang="en-US" sz="1600" b="1">
                <a:latin typeface="微软雅黑" pitchFamily="34" charset="-122"/>
                <a:ea typeface="微软雅黑" pitchFamily="34" charset="-122"/>
              </a:endParaRPr>
            </a:p>
          </p:txBody>
        </p:sp>
        <p:sp>
          <p:nvSpPr>
            <p:cNvPr id="7" name="AutoShape 3"/>
            <p:cNvSpPr>
              <a:spLocks noChangeArrowheads="1"/>
            </p:cNvSpPr>
            <p:nvPr/>
          </p:nvSpPr>
          <p:spPr bwMode="auto">
            <a:xfrm>
              <a:off x="1583617" y="989218"/>
              <a:ext cx="3698296" cy="928687"/>
            </a:xfrm>
            <a:prstGeom prst="homePlate">
              <a:avLst>
                <a:gd name="adj" fmla="val 16189"/>
              </a:avLst>
            </a:prstGeom>
            <a:ln w="6350">
              <a:solidFill>
                <a:schemeClr val="bg1">
                  <a:lumMod val="50000"/>
                </a:schemeClr>
              </a:solidFill>
              <a:headEnd/>
              <a:tailEnd/>
            </a:ln>
          </p:spPr>
          <p:style>
            <a:lnRef idx="0">
              <a:schemeClr val="accent3"/>
            </a:lnRef>
            <a:fillRef idx="3">
              <a:schemeClr val="accent3"/>
            </a:fillRef>
            <a:effectRef idx="3">
              <a:schemeClr val="accent3"/>
            </a:effectRef>
            <a:fontRef idx="minor">
              <a:schemeClr val="lt1"/>
            </a:fontRef>
          </p:style>
          <p:txBody>
            <a:bodyPr lIns="0" tIns="0" rIns="0" bIns="0" anchor="ctr"/>
            <a:lstStyle/>
            <a:p>
              <a:pPr>
                <a:lnSpc>
                  <a:spcPct val="105000"/>
                </a:lnSpc>
                <a:buFont typeface="Wingdings" pitchFamily="2" charset="2"/>
                <a:buChar char="n"/>
                <a:defRPr/>
              </a:pPr>
              <a:endParaRPr kumimoji="1" lang="zh-CN" altLang="en-US" sz="1600" b="1">
                <a:latin typeface="微软雅黑" pitchFamily="34" charset="-122"/>
                <a:ea typeface="微软雅黑" pitchFamily="34" charset="-122"/>
              </a:endParaRPr>
            </a:p>
          </p:txBody>
        </p:sp>
        <p:sp>
          <p:nvSpPr>
            <p:cNvPr id="188456" name="矩形 15"/>
            <p:cNvSpPr>
              <a:spLocks noChangeArrowheads="1"/>
            </p:cNvSpPr>
            <p:nvPr/>
          </p:nvSpPr>
          <p:spPr bwMode="auto">
            <a:xfrm>
              <a:off x="1569493" y="1112139"/>
              <a:ext cx="3684916" cy="70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ts val="2400"/>
                </a:lnSpc>
                <a:spcBef>
                  <a:spcPts val="4200"/>
                </a:spcBef>
              </a:pPr>
              <a:r>
                <a:rPr kumimoji="1" lang="zh-CN" altLang="en-US" sz="1600">
                  <a:latin typeface="微软雅黑" charset="0"/>
                  <a:ea typeface="微软雅黑" charset="0"/>
                  <a:cs typeface="Arial" charset="0"/>
                </a:rPr>
                <a:t>将热线通话录音解读成文本：单字准确度</a:t>
              </a:r>
              <a:r>
                <a:rPr kumimoji="1" lang="en-US" altLang="zh-CN" sz="1600">
                  <a:latin typeface="微软雅黑" charset="0"/>
                  <a:ea typeface="微软雅黑" charset="0"/>
                  <a:cs typeface="Arial" charset="0"/>
                </a:rPr>
                <a:t>75%；</a:t>
              </a:r>
              <a:r>
                <a:rPr kumimoji="1" lang="zh-CN" altLang="en-US" sz="1600">
                  <a:latin typeface="微软雅黑" charset="0"/>
                  <a:ea typeface="微软雅黑" charset="0"/>
                  <a:cs typeface="Arial" charset="0"/>
                </a:rPr>
                <a:t>句子语义准确率达</a:t>
              </a:r>
              <a:r>
                <a:rPr kumimoji="1" lang="en-US" altLang="zh-CN" sz="1600">
                  <a:latin typeface="微软雅黑" charset="0"/>
                  <a:ea typeface="微软雅黑" charset="0"/>
                  <a:cs typeface="Arial" charset="0"/>
                </a:rPr>
                <a:t>95%</a:t>
              </a:r>
              <a:r>
                <a:rPr kumimoji="1" lang="zh-CN" altLang="en-US" sz="1600">
                  <a:latin typeface="微软雅黑" charset="0"/>
                  <a:ea typeface="微软雅黑" charset="0"/>
                  <a:cs typeface="Arial" charset="0"/>
                </a:rPr>
                <a:t>以上。</a:t>
              </a:r>
            </a:p>
          </p:txBody>
        </p:sp>
        <p:sp>
          <p:nvSpPr>
            <p:cNvPr id="188457" name="矩形 15"/>
            <p:cNvSpPr>
              <a:spLocks noChangeArrowheads="1"/>
            </p:cNvSpPr>
            <p:nvPr/>
          </p:nvSpPr>
          <p:spPr bwMode="auto">
            <a:xfrm>
              <a:off x="1642161" y="5224472"/>
              <a:ext cx="336467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kumimoji="1" lang="zh-CN" altLang="en-US" sz="1600">
                  <a:latin typeface="微软雅黑" charset="0"/>
                  <a:ea typeface="微软雅黑" charset="0"/>
                  <a:cs typeface="Arial" charset="0"/>
                </a:rPr>
                <a:t>根据模型从文本中搜索、匹配、统计，形成分析结果。</a:t>
              </a:r>
            </a:p>
          </p:txBody>
        </p:sp>
        <p:sp>
          <p:nvSpPr>
            <p:cNvPr id="188458" name="矩形 15"/>
            <p:cNvSpPr>
              <a:spLocks noChangeArrowheads="1"/>
            </p:cNvSpPr>
            <p:nvPr/>
          </p:nvSpPr>
          <p:spPr bwMode="auto">
            <a:xfrm>
              <a:off x="1545038" y="2194632"/>
              <a:ext cx="3682077" cy="127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eaLnBrk="1" hangingPunct="1">
                <a:lnSpc>
                  <a:spcPct val="120000"/>
                </a:lnSpc>
              </a:pPr>
              <a:r>
                <a:rPr kumimoji="1" lang="zh-CN" altLang="en-US" sz="1600">
                  <a:latin typeface="微软雅黑" charset="0"/>
                  <a:ea typeface="微软雅黑" charset="0"/>
                  <a:cs typeface="Arial" charset="0"/>
                </a:rPr>
                <a:t>业务模型：设立产品和业务类别列表，对每个业务类别进行录音监听寻找典型的客户化描述，将业务类别与客户化描述匹配关联建模</a:t>
              </a:r>
              <a:endParaRPr kumimoji="1" lang="en-US" altLang="zh-CN" sz="1600">
                <a:latin typeface="微软雅黑" charset="0"/>
                <a:ea typeface="微软雅黑" charset="0"/>
                <a:cs typeface="Arial" charset="0"/>
              </a:endParaRPr>
            </a:p>
          </p:txBody>
        </p:sp>
        <p:sp>
          <p:nvSpPr>
            <p:cNvPr id="188459" name="矩形 37"/>
            <p:cNvSpPr>
              <a:spLocks noChangeArrowheads="1"/>
            </p:cNvSpPr>
            <p:nvPr/>
          </p:nvSpPr>
          <p:spPr bwMode="auto">
            <a:xfrm>
              <a:off x="1573256" y="3568183"/>
              <a:ext cx="3612915"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just" eaLnBrk="1" hangingPunct="1">
                <a:lnSpc>
                  <a:spcPct val="120000"/>
                </a:lnSpc>
              </a:pPr>
              <a:r>
                <a:rPr kumimoji="1" lang="zh-CN" altLang="en-US" sz="1600">
                  <a:latin typeface="微软雅黑" charset="0"/>
                  <a:ea typeface="微软雅黑" charset="0"/>
                  <a:cs typeface="Arial" charset="0"/>
                </a:rPr>
                <a:t>分析维度模型：如品牌</a:t>
              </a:r>
              <a:r>
                <a:rPr kumimoji="1" lang="en-US" altLang="zh-CN" sz="1600">
                  <a:latin typeface="微软雅黑" charset="0"/>
                  <a:ea typeface="微软雅黑" charset="0"/>
                  <a:cs typeface="Arial" charset="0"/>
                </a:rPr>
                <a:t>+</a:t>
              </a:r>
              <a:r>
                <a:rPr kumimoji="1" lang="zh-CN" altLang="en-US" sz="1600">
                  <a:latin typeface="微软雅黑" charset="0"/>
                  <a:ea typeface="微软雅黑" charset="0"/>
                  <a:cs typeface="Arial" charset="0"/>
                </a:rPr>
                <a:t>业务类型可以对全球通客户的各类业务进行分析；目前已经建立品牌、地市、员工等数十个维度模型</a:t>
              </a:r>
              <a:endParaRPr kumimoji="1" lang="en-US" altLang="zh-CN" sz="1600">
                <a:latin typeface="微软雅黑" charset="0"/>
                <a:ea typeface="微软雅黑" charset="0"/>
                <a:cs typeface="Arial" charset="0"/>
              </a:endParaRPr>
            </a:p>
          </p:txBody>
        </p:sp>
        <p:sp>
          <p:nvSpPr>
            <p:cNvPr id="45" name="矩形 44"/>
            <p:cNvSpPr/>
            <p:nvPr/>
          </p:nvSpPr>
          <p:spPr bwMode="auto">
            <a:xfrm>
              <a:off x="1419366" y="2075180"/>
              <a:ext cx="3998794" cy="2889548"/>
            </a:xfrm>
            <a:prstGeom prst="rect">
              <a:avLst/>
            </a:prstGeom>
            <a:noFill/>
            <a:ln w="28575" cap="flat" cmpd="sng" algn="ctr">
              <a:solidFill>
                <a:schemeClr val="bg1">
                  <a:lumMod val="50000"/>
                </a:schemeClr>
              </a:solidFill>
              <a:prstDash val="dash"/>
              <a:round/>
              <a:headEnd type="none" w="med" len="med"/>
              <a:tailEnd type="none" w="med" len="med"/>
            </a:ln>
            <a:effectLst/>
          </p:spPr>
          <p:txBody>
            <a:bodyPr/>
            <a:lstStyle/>
            <a:p>
              <a:pPr>
                <a:lnSpc>
                  <a:spcPct val="105000"/>
                </a:lnSpc>
                <a:buFont typeface="Wingdings" pitchFamily="2" charset="2"/>
                <a:buChar char="n"/>
                <a:defRPr/>
              </a:pPr>
              <a:endParaRPr kumimoji="1" lang="zh-CN" altLang="en-US" sz="2400" b="1" dirty="0">
                <a:solidFill>
                  <a:srgbClr val="0033CC"/>
                </a:solidFill>
                <a:ea typeface="黑体" pitchFamily="49" charset="-122"/>
                <a:cs typeface="Arial" charset="0"/>
              </a:endParaRPr>
            </a:p>
          </p:txBody>
        </p:sp>
      </p:grpSp>
      <p:pic>
        <p:nvPicPr>
          <p:cNvPr id="10288" name="Picture 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2362200"/>
            <a:ext cx="2522538"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6851650" y="2620963"/>
            <a:ext cx="1624013" cy="523875"/>
          </a:xfrm>
          <a:prstGeom prst="rect">
            <a:avLst/>
          </a:prstGeom>
          <a:noFill/>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kumimoji="1" lang="zh-CN" altLang="en-US" sz="1400">
                <a:solidFill>
                  <a:srgbClr val="0C1C1D"/>
                </a:solidFill>
                <a:latin typeface="微软雅黑" charset="0"/>
                <a:ea typeface="微软雅黑" charset="0"/>
              </a:rPr>
              <a:t>新入网客户</a:t>
            </a:r>
            <a:endParaRPr kumimoji="1" lang="en-US" altLang="zh-CN" sz="1400">
              <a:solidFill>
                <a:srgbClr val="0C1C1D"/>
              </a:solidFill>
              <a:latin typeface="微软雅黑" charset="0"/>
              <a:ea typeface="微软雅黑" charset="0"/>
            </a:endParaRPr>
          </a:p>
          <a:p>
            <a:pPr algn="ctr" eaLnBrk="1" hangingPunct="1"/>
            <a:r>
              <a:rPr kumimoji="1" lang="zh-CN" altLang="en-US" sz="1400">
                <a:solidFill>
                  <a:srgbClr val="0C1C1D"/>
                </a:solidFill>
                <a:latin typeface="微软雅黑" charset="0"/>
                <a:ea typeface="微软雅黑" charset="0"/>
              </a:rPr>
              <a:t>来电焦点</a:t>
            </a:r>
          </a:p>
        </p:txBody>
      </p:sp>
      <p:sp>
        <p:nvSpPr>
          <p:cNvPr id="188466" name="Freeform 18"/>
          <p:cNvSpPr>
            <a:spLocks/>
          </p:cNvSpPr>
          <p:nvPr/>
        </p:nvSpPr>
        <p:spPr bwMode="auto">
          <a:xfrm>
            <a:off x="5602288" y="2801938"/>
            <a:ext cx="161925" cy="74612"/>
          </a:xfrm>
          <a:custGeom>
            <a:avLst/>
            <a:gdLst>
              <a:gd name="T0" fmla="*/ 0 w 214"/>
              <a:gd name="T1" fmla="*/ 74612 h 92"/>
              <a:gd name="T2" fmla="*/ 161925 w 214"/>
              <a:gd name="T3" fmla="*/ 74612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67" name="Freeform 19"/>
          <p:cNvSpPr>
            <a:spLocks/>
          </p:cNvSpPr>
          <p:nvPr/>
        </p:nvSpPr>
        <p:spPr bwMode="auto">
          <a:xfrm>
            <a:off x="5834063" y="2801938"/>
            <a:ext cx="160337" cy="74612"/>
          </a:xfrm>
          <a:custGeom>
            <a:avLst/>
            <a:gdLst>
              <a:gd name="T0" fmla="*/ 0 w 214"/>
              <a:gd name="T1" fmla="*/ 74612 h 92"/>
              <a:gd name="T2" fmla="*/ 160337 w 214"/>
              <a:gd name="T3" fmla="*/ 74612 h 92"/>
              <a:gd name="T4" fmla="*/ 160337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68" name="Freeform 20"/>
          <p:cNvSpPr>
            <a:spLocks/>
          </p:cNvSpPr>
          <p:nvPr/>
        </p:nvSpPr>
        <p:spPr bwMode="auto">
          <a:xfrm>
            <a:off x="5689600" y="2890838"/>
            <a:ext cx="161925" cy="74612"/>
          </a:xfrm>
          <a:custGeom>
            <a:avLst/>
            <a:gdLst>
              <a:gd name="T0" fmla="*/ 0 w 214"/>
              <a:gd name="T1" fmla="*/ 74612 h 92"/>
              <a:gd name="T2" fmla="*/ 161925 w 214"/>
              <a:gd name="T3" fmla="*/ 74612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69" name="Freeform 21"/>
          <p:cNvSpPr>
            <a:spLocks/>
          </p:cNvSpPr>
          <p:nvPr/>
        </p:nvSpPr>
        <p:spPr bwMode="auto">
          <a:xfrm>
            <a:off x="5591175" y="2890838"/>
            <a:ext cx="77788" cy="74612"/>
          </a:xfrm>
          <a:custGeom>
            <a:avLst/>
            <a:gdLst>
              <a:gd name="T0" fmla="*/ 0 w 214"/>
              <a:gd name="T1" fmla="*/ 74612 h 92"/>
              <a:gd name="T2" fmla="*/ 77788 w 214"/>
              <a:gd name="T3" fmla="*/ 74612 h 92"/>
              <a:gd name="T4" fmla="*/ 77788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70" name="Freeform 22"/>
          <p:cNvSpPr>
            <a:spLocks/>
          </p:cNvSpPr>
          <p:nvPr/>
        </p:nvSpPr>
        <p:spPr bwMode="auto">
          <a:xfrm>
            <a:off x="5911850" y="2890838"/>
            <a:ext cx="79375" cy="74612"/>
          </a:xfrm>
          <a:custGeom>
            <a:avLst/>
            <a:gdLst>
              <a:gd name="T0" fmla="*/ 0 w 214"/>
              <a:gd name="T1" fmla="*/ 74612 h 92"/>
              <a:gd name="T2" fmla="*/ 79375 w 214"/>
              <a:gd name="T3" fmla="*/ 74612 h 92"/>
              <a:gd name="T4" fmla="*/ 7937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71" name="Freeform 23"/>
          <p:cNvSpPr>
            <a:spLocks/>
          </p:cNvSpPr>
          <p:nvPr/>
        </p:nvSpPr>
        <p:spPr bwMode="auto">
          <a:xfrm>
            <a:off x="5602288" y="2971800"/>
            <a:ext cx="161925" cy="74613"/>
          </a:xfrm>
          <a:custGeom>
            <a:avLst/>
            <a:gdLst>
              <a:gd name="T0" fmla="*/ 0 w 214"/>
              <a:gd name="T1" fmla="*/ 74613 h 92"/>
              <a:gd name="T2" fmla="*/ 161925 w 214"/>
              <a:gd name="T3" fmla="*/ 74613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72" name="Freeform 24"/>
          <p:cNvSpPr>
            <a:spLocks/>
          </p:cNvSpPr>
          <p:nvPr/>
        </p:nvSpPr>
        <p:spPr bwMode="auto">
          <a:xfrm>
            <a:off x="5834063" y="2971800"/>
            <a:ext cx="160337" cy="74613"/>
          </a:xfrm>
          <a:custGeom>
            <a:avLst/>
            <a:gdLst>
              <a:gd name="T0" fmla="*/ 0 w 214"/>
              <a:gd name="T1" fmla="*/ 74613 h 92"/>
              <a:gd name="T2" fmla="*/ 160337 w 214"/>
              <a:gd name="T3" fmla="*/ 74613 h 92"/>
              <a:gd name="T4" fmla="*/ 160337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73" name="Freeform 25"/>
          <p:cNvSpPr>
            <a:spLocks/>
          </p:cNvSpPr>
          <p:nvPr/>
        </p:nvSpPr>
        <p:spPr bwMode="auto">
          <a:xfrm>
            <a:off x="5689600" y="3060700"/>
            <a:ext cx="161925" cy="74613"/>
          </a:xfrm>
          <a:custGeom>
            <a:avLst/>
            <a:gdLst>
              <a:gd name="T0" fmla="*/ 0 w 214"/>
              <a:gd name="T1" fmla="*/ 74613 h 92"/>
              <a:gd name="T2" fmla="*/ 161925 w 214"/>
              <a:gd name="T3" fmla="*/ 74613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74" name="Freeform 26"/>
          <p:cNvSpPr>
            <a:spLocks/>
          </p:cNvSpPr>
          <p:nvPr/>
        </p:nvSpPr>
        <p:spPr bwMode="auto">
          <a:xfrm>
            <a:off x="5591175" y="3060700"/>
            <a:ext cx="77788" cy="74613"/>
          </a:xfrm>
          <a:custGeom>
            <a:avLst/>
            <a:gdLst>
              <a:gd name="T0" fmla="*/ 0 w 214"/>
              <a:gd name="T1" fmla="*/ 74613 h 92"/>
              <a:gd name="T2" fmla="*/ 77788 w 214"/>
              <a:gd name="T3" fmla="*/ 74613 h 92"/>
              <a:gd name="T4" fmla="*/ 77788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75" name="Freeform 27"/>
          <p:cNvSpPr>
            <a:spLocks/>
          </p:cNvSpPr>
          <p:nvPr/>
        </p:nvSpPr>
        <p:spPr bwMode="auto">
          <a:xfrm>
            <a:off x="5911850" y="3060700"/>
            <a:ext cx="79375" cy="74613"/>
          </a:xfrm>
          <a:custGeom>
            <a:avLst/>
            <a:gdLst>
              <a:gd name="T0" fmla="*/ 0 w 214"/>
              <a:gd name="T1" fmla="*/ 74613 h 92"/>
              <a:gd name="T2" fmla="*/ 79375 w 214"/>
              <a:gd name="T3" fmla="*/ 74613 h 92"/>
              <a:gd name="T4" fmla="*/ 7937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76" name="Freeform 28"/>
          <p:cNvSpPr>
            <a:spLocks/>
          </p:cNvSpPr>
          <p:nvPr/>
        </p:nvSpPr>
        <p:spPr bwMode="auto">
          <a:xfrm>
            <a:off x="5602288" y="3141663"/>
            <a:ext cx="161925" cy="74612"/>
          </a:xfrm>
          <a:custGeom>
            <a:avLst/>
            <a:gdLst>
              <a:gd name="T0" fmla="*/ 0 w 214"/>
              <a:gd name="T1" fmla="*/ 74612 h 92"/>
              <a:gd name="T2" fmla="*/ 161925 w 214"/>
              <a:gd name="T3" fmla="*/ 74612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77" name="Freeform 29"/>
          <p:cNvSpPr>
            <a:spLocks/>
          </p:cNvSpPr>
          <p:nvPr/>
        </p:nvSpPr>
        <p:spPr bwMode="auto">
          <a:xfrm>
            <a:off x="5834063" y="3141663"/>
            <a:ext cx="160337" cy="74612"/>
          </a:xfrm>
          <a:custGeom>
            <a:avLst/>
            <a:gdLst>
              <a:gd name="T0" fmla="*/ 0 w 214"/>
              <a:gd name="T1" fmla="*/ 74612 h 92"/>
              <a:gd name="T2" fmla="*/ 160337 w 214"/>
              <a:gd name="T3" fmla="*/ 74612 h 92"/>
              <a:gd name="T4" fmla="*/ 160337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78" name="Freeform 30"/>
          <p:cNvSpPr>
            <a:spLocks/>
          </p:cNvSpPr>
          <p:nvPr/>
        </p:nvSpPr>
        <p:spPr bwMode="auto">
          <a:xfrm>
            <a:off x="5689600" y="3230563"/>
            <a:ext cx="161925" cy="74612"/>
          </a:xfrm>
          <a:custGeom>
            <a:avLst/>
            <a:gdLst>
              <a:gd name="T0" fmla="*/ 0 w 214"/>
              <a:gd name="T1" fmla="*/ 74612 h 92"/>
              <a:gd name="T2" fmla="*/ 161925 w 214"/>
              <a:gd name="T3" fmla="*/ 74612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79" name="Freeform 31"/>
          <p:cNvSpPr>
            <a:spLocks/>
          </p:cNvSpPr>
          <p:nvPr/>
        </p:nvSpPr>
        <p:spPr bwMode="auto">
          <a:xfrm>
            <a:off x="5591175" y="3230563"/>
            <a:ext cx="77788" cy="74612"/>
          </a:xfrm>
          <a:custGeom>
            <a:avLst/>
            <a:gdLst>
              <a:gd name="T0" fmla="*/ 0 w 214"/>
              <a:gd name="T1" fmla="*/ 74612 h 92"/>
              <a:gd name="T2" fmla="*/ 77788 w 214"/>
              <a:gd name="T3" fmla="*/ 74612 h 92"/>
              <a:gd name="T4" fmla="*/ 77788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80" name="Freeform 32"/>
          <p:cNvSpPr>
            <a:spLocks/>
          </p:cNvSpPr>
          <p:nvPr/>
        </p:nvSpPr>
        <p:spPr bwMode="auto">
          <a:xfrm>
            <a:off x="5911850" y="3230563"/>
            <a:ext cx="79375" cy="74612"/>
          </a:xfrm>
          <a:custGeom>
            <a:avLst/>
            <a:gdLst>
              <a:gd name="T0" fmla="*/ 0 w 214"/>
              <a:gd name="T1" fmla="*/ 74612 h 92"/>
              <a:gd name="T2" fmla="*/ 79375 w 214"/>
              <a:gd name="T3" fmla="*/ 74612 h 92"/>
              <a:gd name="T4" fmla="*/ 7937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81" name="Freeform 33"/>
          <p:cNvSpPr>
            <a:spLocks/>
          </p:cNvSpPr>
          <p:nvPr/>
        </p:nvSpPr>
        <p:spPr bwMode="auto">
          <a:xfrm>
            <a:off x="5602288" y="3311525"/>
            <a:ext cx="161925" cy="74613"/>
          </a:xfrm>
          <a:custGeom>
            <a:avLst/>
            <a:gdLst>
              <a:gd name="T0" fmla="*/ 0 w 214"/>
              <a:gd name="T1" fmla="*/ 74613 h 92"/>
              <a:gd name="T2" fmla="*/ 161925 w 214"/>
              <a:gd name="T3" fmla="*/ 74613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82" name="Freeform 34"/>
          <p:cNvSpPr>
            <a:spLocks/>
          </p:cNvSpPr>
          <p:nvPr/>
        </p:nvSpPr>
        <p:spPr bwMode="auto">
          <a:xfrm>
            <a:off x="5834063" y="3311525"/>
            <a:ext cx="160337" cy="74613"/>
          </a:xfrm>
          <a:custGeom>
            <a:avLst/>
            <a:gdLst>
              <a:gd name="T0" fmla="*/ 0 w 214"/>
              <a:gd name="T1" fmla="*/ 74613 h 92"/>
              <a:gd name="T2" fmla="*/ 160337 w 214"/>
              <a:gd name="T3" fmla="*/ 74613 h 92"/>
              <a:gd name="T4" fmla="*/ 160337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83" name="Freeform 35"/>
          <p:cNvSpPr>
            <a:spLocks/>
          </p:cNvSpPr>
          <p:nvPr/>
        </p:nvSpPr>
        <p:spPr bwMode="auto">
          <a:xfrm>
            <a:off x="5689600" y="3400425"/>
            <a:ext cx="161925" cy="74613"/>
          </a:xfrm>
          <a:custGeom>
            <a:avLst/>
            <a:gdLst>
              <a:gd name="T0" fmla="*/ 0 w 214"/>
              <a:gd name="T1" fmla="*/ 74613 h 92"/>
              <a:gd name="T2" fmla="*/ 161925 w 214"/>
              <a:gd name="T3" fmla="*/ 74613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84" name="Freeform 36"/>
          <p:cNvSpPr>
            <a:spLocks/>
          </p:cNvSpPr>
          <p:nvPr/>
        </p:nvSpPr>
        <p:spPr bwMode="auto">
          <a:xfrm>
            <a:off x="5591175" y="3400425"/>
            <a:ext cx="77788" cy="74613"/>
          </a:xfrm>
          <a:custGeom>
            <a:avLst/>
            <a:gdLst>
              <a:gd name="T0" fmla="*/ 0 w 214"/>
              <a:gd name="T1" fmla="*/ 74613 h 92"/>
              <a:gd name="T2" fmla="*/ 77788 w 214"/>
              <a:gd name="T3" fmla="*/ 74613 h 92"/>
              <a:gd name="T4" fmla="*/ 77788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85" name="Freeform 37"/>
          <p:cNvSpPr>
            <a:spLocks/>
          </p:cNvSpPr>
          <p:nvPr/>
        </p:nvSpPr>
        <p:spPr bwMode="auto">
          <a:xfrm>
            <a:off x="5911850" y="3400425"/>
            <a:ext cx="79375" cy="74613"/>
          </a:xfrm>
          <a:custGeom>
            <a:avLst/>
            <a:gdLst>
              <a:gd name="T0" fmla="*/ 0 w 214"/>
              <a:gd name="T1" fmla="*/ 74613 h 92"/>
              <a:gd name="T2" fmla="*/ 79375 w 214"/>
              <a:gd name="T3" fmla="*/ 74613 h 92"/>
              <a:gd name="T4" fmla="*/ 7937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86" name="Freeform 38"/>
          <p:cNvSpPr>
            <a:spLocks/>
          </p:cNvSpPr>
          <p:nvPr/>
        </p:nvSpPr>
        <p:spPr bwMode="auto">
          <a:xfrm>
            <a:off x="5602288" y="3484563"/>
            <a:ext cx="161925" cy="74612"/>
          </a:xfrm>
          <a:custGeom>
            <a:avLst/>
            <a:gdLst>
              <a:gd name="T0" fmla="*/ 0 w 214"/>
              <a:gd name="T1" fmla="*/ 74612 h 92"/>
              <a:gd name="T2" fmla="*/ 161925 w 214"/>
              <a:gd name="T3" fmla="*/ 74612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87" name="Freeform 39"/>
          <p:cNvSpPr>
            <a:spLocks/>
          </p:cNvSpPr>
          <p:nvPr/>
        </p:nvSpPr>
        <p:spPr bwMode="auto">
          <a:xfrm>
            <a:off x="5834063" y="3484563"/>
            <a:ext cx="160337" cy="74612"/>
          </a:xfrm>
          <a:custGeom>
            <a:avLst/>
            <a:gdLst>
              <a:gd name="T0" fmla="*/ 0 w 214"/>
              <a:gd name="T1" fmla="*/ 74612 h 92"/>
              <a:gd name="T2" fmla="*/ 160337 w 214"/>
              <a:gd name="T3" fmla="*/ 74612 h 92"/>
              <a:gd name="T4" fmla="*/ 160337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88" name="Freeform 40"/>
          <p:cNvSpPr>
            <a:spLocks/>
          </p:cNvSpPr>
          <p:nvPr/>
        </p:nvSpPr>
        <p:spPr bwMode="auto">
          <a:xfrm>
            <a:off x="5689600" y="3573463"/>
            <a:ext cx="161925" cy="74612"/>
          </a:xfrm>
          <a:custGeom>
            <a:avLst/>
            <a:gdLst>
              <a:gd name="T0" fmla="*/ 0 w 214"/>
              <a:gd name="T1" fmla="*/ 74612 h 92"/>
              <a:gd name="T2" fmla="*/ 161925 w 214"/>
              <a:gd name="T3" fmla="*/ 74612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89" name="Freeform 41"/>
          <p:cNvSpPr>
            <a:spLocks/>
          </p:cNvSpPr>
          <p:nvPr/>
        </p:nvSpPr>
        <p:spPr bwMode="auto">
          <a:xfrm>
            <a:off x="5591175" y="3573463"/>
            <a:ext cx="77788" cy="74612"/>
          </a:xfrm>
          <a:custGeom>
            <a:avLst/>
            <a:gdLst>
              <a:gd name="T0" fmla="*/ 0 w 214"/>
              <a:gd name="T1" fmla="*/ 74612 h 92"/>
              <a:gd name="T2" fmla="*/ 77788 w 214"/>
              <a:gd name="T3" fmla="*/ 74612 h 92"/>
              <a:gd name="T4" fmla="*/ 77788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90" name="Freeform 42"/>
          <p:cNvSpPr>
            <a:spLocks/>
          </p:cNvSpPr>
          <p:nvPr/>
        </p:nvSpPr>
        <p:spPr bwMode="auto">
          <a:xfrm>
            <a:off x="5911850" y="3573463"/>
            <a:ext cx="79375" cy="74612"/>
          </a:xfrm>
          <a:custGeom>
            <a:avLst/>
            <a:gdLst>
              <a:gd name="T0" fmla="*/ 0 w 214"/>
              <a:gd name="T1" fmla="*/ 74612 h 92"/>
              <a:gd name="T2" fmla="*/ 79375 w 214"/>
              <a:gd name="T3" fmla="*/ 74612 h 92"/>
              <a:gd name="T4" fmla="*/ 7937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91" name="Freeform 43"/>
          <p:cNvSpPr>
            <a:spLocks/>
          </p:cNvSpPr>
          <p:nvPr/>
        </p:nvSpPr>
        <p:spPr bwMode="auto">
          <a:xfrm>
            <a:off x="5602288" y="3654425"/>
            <a:ext cx="161925" cy="74613"/>
          </a:xfrm>
          <a:custGeom>
            <a:avLst/>
            <a:gdLst>
              <a:gd name="T0" fmla="*/ 0 w 214"/>
              <a:gd name="T1" fmla="*/ 74613 h 92"/>
              <a:gd name="T2" fmla="*/ 161925 w 214"/>
              <a:gd name="T3" fmla="*/ 74613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92" name="Freeform 44"/>
          <p:cNvSpPr>
            <a:spLocks/>
          </p:cNvSpPr>
          <p:nvPr/>
        </p:nvSpPr>
        <p:spPr bwMode="auto">
          <a:xfrm>
            <a:off x="5834063" y="3654425"/>
            <a:ext cx="160337" cy="74613"/>
          </a:xfrm>
          <a:custGeom>
            <a:avLst/>
            <a:gdLst>
              <a:gd name="T0" fmla="*/ 0 w 214"/>
              <a:gd name="T1" fmla="*/ 74613 h 92"/>
              <a:gd name="T2" fmla="*/ 160337 w 214"/>
              <a:gd name="T3" fmla="*/ 74613 h 92"/>
              <a:gd name="T4" fmla="*/ 160337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93" name="Freeform 45"/>
          <p:cNvSpPr>
            <a:spLocks/>
          </p:cNvSpPr>
          <p:nvPr/>
        </p:nvSpPr>
        <p:spPr bwMode="auto">
          <a:xfrm>
            <a:off x="5689600" y="3743325"/>
            <a:ext cx="161925" cy="74613"/>
          </a:xfrm>
          <a:custGeom>
            <a:avLst/>
            <a:gdLst>
              <a:gd name="T0" fmla="*/ 0 w 214"/>
              <a:gd name="T1" fmla="*/ 74613 h 92"/>
              <a:gd name="T2" fmla="*/ 161925 w 214"/>
              <a:gd name="T3" fmla="*/ 74613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94" name="Freeform 46"/>
          <p:cNvSpPr>
            <a:spLocks/>
          </p:cNvSpPr>
          <p:nvPr/>
        </p:nvSpPr>
        <p:spPr bwMode="auto">
          <a:xfrm>
            <a:off x="5591175" y="3743325"/>
            <a:ext cx="77788" cy="74613"/>
          </a:xfrm>
          <a:custGeom>
            <a:avLst/>
            <a:gdLst>
              <a:gd name="T0" fmla="*/ 0 w 214"/>
              <a:gd name="T1" fmla="*/ 74613 h 92"/>
              <a:gd name="T2" fmla="*/ 77788 w 214"/>
              <a:gd name="T3" fmla="*/ 74613 h 92"/>
              <a:gd name="T4" fmla="*/ 77788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95" name="Freeform 47"/>
          <p:cNvSpPr>
            <a:spLocks/>
          </p:cNvSpPr>
          <p:nvPr/>
        </p:nvSpPr>
        <p:spPr bwMode="auto">
          <a:xfrm>
            <a:off x="5911850" y="3743325"/>
            <a:ext cx="79375" cy="74613"/>
          </a:xfrm>
          <a:custGeom>
            <a:avLst/>
            <a:gdLst>
              <a:gd name="T0" fmla="*/ 0 w 214"/>
              <a:gd name="T1" fmla="*/ 74613 h 92"/>
              <a:gd name="T2" fmla="*/ 79375 w 214"/>
              <a:gd name="T3" fmla="*/ 74613 h 92"/>
              <a:gd name="T4" fmla="*/ 7937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96" name="Freeform 48"/>
          <p:cNvSpPr>
            <a:spLocks/>
          </p:cNvSpPr>
          <p:nvPr/>
        </p:nvSpPr>
        <p:spPr bwMode="auto">
          <a:xfrm>
            <a:off x="5602288" y="3824288"/>
            <a:ext cx="161925" cy="74612"/>
          </a:xfrm>
          <a:custGeom>
            <a:avLst/>
            <a:gdLst>
              <a:gd name="T0" fmla="*/ 0 w 214"/>
              <a:gd name="T1" fmla="*/ 74612 h 92"/>
              <a:gd name="T2" fmla="*/ 161925 w 214"/>
              <a:gd name="T3" fmla="*/ 74612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97" name="Freeform 49"/>
          <p:cNvSpPr>
            <a:spLocks/>
          </p:cNvSpPr>
          <p:nvPr/>
        </p:nvSpPr>
        <p:spPr bwMode="auto">
          <a:xfrm>
            <a:off x="5834063" y="3824288"/>
            <a:ext cx="160337" cy="74612"/>
          </a:xfrm>
          <a:custGeom>
            <a:avLst/>
            <a:gdLst>
              <a:gd name="T0" fmla="*/ 0 w 214"/>
              <a:gd name="T1" fmla="*/ 74612 h 92"/>
              <a:gd name="T2" fmla="*/ 160337 w 214"/>
              <a:gd name="T3" fmla="*/ 74612 h 92"/>
              <a:gd name="T4" fmla="*/ 160337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98" name="Freeform 50"/>
          <p:cNvSpPr>
            <a:spLocks/>
          </p:cNvSpPr>
          <p:nvPr/>
        </p:nvSpPr>
        <p:spPr bwMode="auto">
          <a:xfrm>
            <a:off x="5689600" y="3913188"/>
            <a:ext cx="161925" cy="74612"/>
          </a:xfrm>
          <a:custGeom>
            <a:avLst/>
            <a:gdLst>
              <a:gd name="T0" fmla="*/ 0 w 214"/>
              <a:gd name="T1" fmla="*/ 74612 h 92"/>
              <a:gd name="T2" fmla="*/ 161925 w 214"/>
              <a:gd name="T3" fmla="*/ 74612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499" name="Freeform 51"/>
          <p:cNvSpPr>
            <a:spLocks/>
          </p:cNvSpPr>
          <p:nvPr/>
        </p:nvSpPr>
        <p:spPr bwMode="auto">
          <a:xfrm>
            <a:off x="5591175" y="3913188"/>
            <a:ext cx="77788" cy="74612"/>
          </a:xfrm>
          <a:custGeom>
            <a:avLst/>
            <a:gdLst>
              <a:gd name="T0" fmla="*/ 0 w 214"/>
              <a:gd name="T1" fmla="*/ 74612 h 92"/>
              <a:gd name="T2" fmla="*/ 77788 w 214"/>
              <a:gd name="T3" fmla="*/ 74612 h 92"/>
              <a:gd name="T4" fmla="*/ 77788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500" name="Freeform 52"/>
          <p:cNvSpPr>
            <a:spLocks/>
          </p:cNvSpPr>
          <p:nvPr/>
        </p:nvSpPr>
        <p:spPr bwMode="auto">
          <a:xfrm>
            <a:off x="5911850" y="3913188"/>
            <a:ext cx="79375" cy="74612"/>
          </a:xfrm>
          <a:custGeom>
            <a:avLst/>
            <a:gdLst>
              <a:gd name="T0" fmla="*/ 0 w 214"/>
              <a:gd name="T1" fmla="*/ 74612 h 92"/>
              <a:gd name="T2" fmla="*/ 79375 w 214"/>
              <a:gd name="T3" fmla="*/ 74612 h 92"/>
              <a:gd name="T4" fmla="*/ 7937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501" name="Freeform 53"/>
          <p:cNvSpPr>
            <a:spLocks/>
          </p:cNvSpPr>
          <p:nvPr/>
        </p:nvSpPr>
        <p:spPr bwMode="auto">
          <a:xfrm>
            <a:off x="5602288" y="3994150"/>
            <a:ext cx="161925" cy="74613"/>
          </a:xfrm>
          <a:custGeom>
            <a:avLst/>
            <a:gdLst>
              <a:gd name="T0" fmla="*/ 0 w 214"/>
              <a:gd name="T1" fmla="*/ 74613 h 92"/>
              <a:gd name="T2" fmla="*/ 161925 w 214"/>
              <a:gd name="T3" fmla="*/ 74613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502" name="Freeform 54"/>
          <p:cNvSpPr>
            <a:spLocks/>
          </p:cNvSpPr>
          <p:nvPr/>
        </p:nvSpPr>
        <p:spPr bwMode="auto">
          <a:xfrm>
            <a:off x="5834063" y="3994150"/>
            <a:ext cx="160337" cy="74613"/>
          </a:xfrm>
          <a:custGeom>
            <a:avLst/>
            <a:gdLst>
              <a:gd name="T0" fmla="*/ 0 w 214"/>
              <a:gd name="T1" fmla="*/ 74613 h 92"/>
              <a:gd name="T2" fmla="*/ 160337 w 214"/>
              <a:gd name="T3" fmla="*/ 74613 h 92"/>
              <a:gd name="T4" fmla="*/ 160337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503" name="Freeform 55"/>
          <p:cNvSpPr>
            <a:spLocks/>
          </p:cNvSpPr>
          <p:nvPr/>
        </p:nvSpPr>
        <p:spPr bwMode="auto">
          <a:xfrm>
            <a:off x="5689600" y="4083050"/>
            <a:ext cx="161925" cy="74613"/>
          </a:xfrm>
          <a:custGeom>
            <a:avLst/>
            <a:gdLst>
              <a:gd name="T0" fmla="*/ 0 w 214"/>
              <a:gd name="T1" fmla="*/ 74613 h 92"/>
              <a:gd name="T2" fmla="*/ 161925 w 214"/>
              <a:gd name="T3" fmla="*/ 74613 h 92"/>
              <a:gd name="T4" fmla="*/ 16192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504" name="Freeform 56"/>
          <p:cNvSpPr>
            <a:spLocks/>
          </p:cNvSpPr>
          <p:nvPr/>
        </p:nvSpPr>
        <p:spPr bwMode="auto">
          <a:xfrm>
            <a:off x="5591175" y="4083050"/>
            <a:ext cx="77788" cy="74613"/>
          </a:xfrm>
          <a:custGeom>
            <a:avLst/>
            <a:gdLst>
              <a:gd name="T0" fmla="*/ 0 w 214"/>
              <a:gd name="T1" fmla="*/ 74613 h 92"/>
              <a:gd name="T2" fmla="*/ 77788 w 214"/>
              <a:gd name="T3" fmla="*/ 74613 h 92"/>
              <a:gd name="T4" fmla="*/ 77788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505" name="Freeform 57"/>
          <p:cNvSpPr>
            <a:spLocks/>
          </p:cNvSpPr>
          <p:nvPr/>
        </p:nvSpPr>
        <p:spPr bwMode="auto">
          <a:xfrm>
            <a:off x="5911850" y="4083050"/>
            <a:ext cx="79375" cy="74613"/>
          </a:xfrm>
          <a:custGeom>
            <a:avLst/>
            <a:gdLst>
              <a:gd name="T0" fmla="*/ 0 w 214"/>
              <a:gd name="T1" fmla="*/ 74613 h 92"/>
              <a:gd name="T2" fmla="*/ 79375 w 214"/>
              <a:gd name="T3" fmla="*/ 74613 h 92"/>
              <a:gd name="T4" fmla="*/ 79375 w 214"/>
              <a:gd name="T5" fmla="*/ 0 h 92"/>
              <a:gd name="T6" fmla="*/ 0 60000 65536"/>
              <a:gd name="T7" fmla="*/ 0 60000 65536"/>
              <a:gd name="T8" fmla="*/ 0 60000 65536"/>
              <a:gd name="T9" fmla="*/ 0 w 214"/>
              <a:gd name="T10" fmla="*/ 0 h 92"/>
              <a:gd name="T11" fmla="*/ 214 w 214"/>
              <a:gd name="T12" fmla="*/ 92 h 92"/>
            </a:gdLst>
            <a:ahLst/>
            <a:cxnLst>
              <a:cxn ang="T6">
                <a:pos x="T0" y="T1"/>
              </a:cxn>
              <a:cxn ang="T7">
                <a:pos x="T2" y="T3"/>
              </a:cxn>
              <a:cxn ang="T8">
                <a:pos x="T4" y="T5"/>
              </a:cxn>
            </a:cxnLst>
            <a:rect l="T9" t="T10" r="T11" b="T12"/>
            <a:pathLst>
              <a:path w="214" h="92">
                <a:moveTo>
                  <a:pt x="0" y="92"/>
                </a:moveTo>
                <a:lnTo>
                  <a:pt x="214" y="92"/>
                </a:lnTo>
                <a:lnTo>
                  <a:pt x="214" y="0"/>
                </a:lnTo>
              </a:path>
            </a:pathLst>
          </a:custGeom>
          <a:noFill/>
          <a:ln w="158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
        <p:nvSpPr>
          <p:cNvPr id="188506" name="Freeform 58"/>
          <p:cNvSpPr>
            <a:spLocks/>
          </p:cNvSpPr>
          <p:nvPr/>
        </p:nvSpPr>
        <p:spPr bwMode="auto">
          <a:xfrm>
            <a:off x="5218113" y="3236913"/>
            <a:ext cx="749300" cy="423862"/>
          </a:xfrm>
          <a:custGeom>
            <a:avLst/>
            <a:gdLst>
              <a:gd name="T0" fmla="*/ 0 w 240"/>
              <a:gd name="T1" fmla="*/ 105966 h 136"/>
              <a:gd name="T2" fmla="*/ 343429 w 240"/>
              <a:gd name="T3" fmla="*/ 105966 h 136"/>
              <a:gd name="T4" fmla="*/ 343429 w 240"/>
              <a:gd name="T5" fmla="*/ 0 h 136"/>
              <a:gd name="T6" fmla="*/ 749300 w 240"/>
              <a:gd name="T7" fmla="*/ 211931 h 136"/>
              <a:gd name="T8" fmla="*/ 330941 w 240"/>
              <a:gd name="T9" fmla="*/ 423862 h 136"/>
              <a:gd name="T10" fmla="*/ 330941 w 240"/>
              <a:gd name="T11" fmla="*/ 317896 h 136"/>
              <a:gd name="T12" fmla="*/ 6244 w 240"/>
              <a:gd name="T13" fmla="*/ 317896 h 136"/>
              <a:gd name="T14" fmla="*/ 0 60000 65536"/>
              <a:gd name="T15" fmla="*/ 0 60000 65536"/>
              <a:gd name="T16" fmla="*/ 0 60000 65536"/>
              <a:gd name="T17" fmla="*/ 0 60000 65536"/>
              <a:gd name="T18" fmla="*/ 0 60000 65536"/>
              <a:gd name="T19" fmla="*/ 0 60000 65536"/>
              <a:gd name="T20" fmla="*/ 0 60000 65536"/>
              <a:gd name="T21" fmla="*/ 0 w 240"/>
              <a:gd name="T22" fmla="*/ 0 h 136"/>
              <a:gd name="T23" fmla="*/ 240 w 240"/>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 h="136">
                <a:moveTo>
                  <a:pt x="0" y="34"/>
                </a:moveTo>
                <a:lnTo>
                  <a:pt x="110" y="34"/>
                </a:lnTo>
                <a:lnTo>
                  <a:pt x="110" y="0"/>
                </a:lnTo>
                <a:lnTo>
                  <a:pt x="240" y="68"/>
                </a:lnTo>
                <a:lnTo>
                  <a:pt x="106" y="136"/>
                </a:lnTo>
                <a:lnTo>
                  <a:pt x="106" y="102"/>
                </a:lnTo>
                <a:lnTo>
                  <a:pt x="2" y="102"/>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kumimoji="1" lang="zh-CN" altLang="en-US" sz="2400" b="1">
              <a:solidFill>
                <a:srgbClr val="0033CC"/>
              </a:solidFill>
              <a:ea typeface="黑体"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2" descr="E:\PPT素材\问号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600" y="1106488"/>
            <a:ext cx="1092200"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54"/>
          <p:cNvSpPr txBox="1"/>
          <p:nvPr/>
        </p:nvSpPr>
        <p:spPr>
          <a:xfrm>
            <a:off x="871538" y="298450"/>
            <a:ext cx="7958137" cy="996950"/>
          </a:xfrm>
          <a:prstGeom prst="rect">
            <a:avLst/>
          </a:prstGeom>
          <a:noFill/>
        </p:spPr>
        <p:txBody>
          <a:bodyPr>
            <a:spAutoFit/>
          </a:bodyPr>
          <a:lstStyle/>
          <a:p>
            <a:pPr>
              <a:lnSpc>
                <a:spcPct val="105000"/>
              </a:lnSpc>
              <a:buFont typeface="Wingdings" pitchFamily="2" charset="2"/>
              <a:buNone/>
              <a:defRPr/>
            </a:pPr>
            <a:endParaRPr lang="en-US" altLang="zh-CN" sz="2800" dirty="0">
              <a:latin typeface="黑体" pitchFamily="2" charset="-122"/>
              <a:ea typeface="黑体" pitchFamily="2" charset="-122"/>
              <a:cs typeface="Arial" charset="0"/>
            </a:endParaRPr>
          </a:p>
          <a:p>
            <a:pPr>
              <a:lnSpc>
                <a:spcPct val="105000"/>
              </a:lnSpc>
              <a:buFont typeface="Wingdings" pitchFamily="2" charset="2"/>
              <a:buNone/>
              <a:defRPr/>
            </a:pPr>
            <a:endParaRPr lang="zh-CN" altLang="en-US" sz="2800" dirty="0">
              <a:solidFill>
                <a:schemeClr val="tx2"/>
              </a:solidFill>
              <a:latin typeface="+mj-lt"/>
              <a:ea typeface="+mj-ea"/>
              <a:cs typeface="+mj-cs"/>
            </a:endParaRPr>
          </a:p>
        </p:txBody>
      </p:sp>
      <p:sp>
        <p:nvSpPr>
          <p:cNvPr id="14340" name="TextBox 29"/>
          <p:cNvSpPr txBox="1">
            <a:spLocks noChangeArrowheads="1"/>
          </p:cNvSpPr>
          <p:nvPr/>
        </p:nvSpPr>
        <p:spPr bwMode="auto">
          <a:xfrm>
            <a:off x="5826125" y="3157538"/>
            <a:ext cx="2598738" cy="3078162"/>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50000"/>
              </a:lnSpc>
              <a:buFont typeface="Wingdings" charset="2"/>
              <a:buChar char="p"/>
            </a:pPr>
            <a:r>
              <a:rPr lang="zh-CN" altLang="en-US">
                <a:solidFill>
                  <a:srgbClr val="404040"/>
                </a:solidFill>
                <a:latin typeface="微软雅黑" charset="0"/>
                <a:ea typeface="微软雅黑" charset="0"/>
              </a:rPr>
              <a:t>利用</a:t>
            </a:r>
            <a:r>
              <a:rPr lang="en-US" altLang="zh-CN" i="1">
                <a:solidFill>
                  <a:srgbClr val="FF0000"/>
                </a:solidFill>
                <a:latin typeface="微软雅黑" charset="0"/>
                <a:ea typeface="微软雅黑" charset="0"/>
              </a:rPr>
              <a:t>“tell me why”</a:t>
            </a:r>
            <a:r>
              <a:rPr lang="zh-CN" altLang="en-US">
                <a:solidFill>
                  <a:srgbClr val="404040"/>
                </a:solidFill>
                <a:latin typeface="微软雅黑" charset="0"/>
                <a:ea typeface="微软雅黑" charset="0"/>
              </a:rPr>
              <a:t>功能逐层细化，直至定位末梢原因</a:t>
            </a:r>
            <a:endParaRPr lang="en-US" altLang="zh-CN">
              <a:solidFill>
                <a:srgbClr val="404040"/>
              </a:solidFill>
              <a:latin typeface="微软雅黑" charset="0"/>
              <a:ea typeface="微软雅黑" charset="0"/>
            </a:endParaRPr>
          </a:p>
          <a:p>
            <a:pPr eaLnBrk="1" hangingPunct="1">
              <a:lnSpc>
                <a:spcPct val="150000"/>
              </a:lnSpc>
              <a:spcBef>
                <a:spcPts val="600"/>
              </a:spcBef>
              <a:buFont typeface="Wingdings" charset="2"/>
              <a:buChar char="p"/>
            </a:pPr>
            <a:r>
              <a:rPr lang="zh-CN" altLang="en-US">
                <a:solidFill>
                  <a:srgbClr val="404040"/>
                </a:solidFill>
                <a:latin typeface="微软雅黑" charset="0"/>
                <a:ea typeface="微软雅黑" charset="0"/>
              </a:rPr>
              <a:t>可以通过录音关联功能自动调用相关录音，方便分析人员定位原始的信息。</a:t>
            </a:r>
          </a:p>
        </p:txBody>
      </p:sp>
      <p:sp>
        <p:nvSpPr>
          <p:cNvPr id="193541" name="TextBox 38"/>
          <p:cNvSpPr txBox="1">
            <a:spLocks noChangeArrowheads="1"/>
          </p:cNvSpPr>
          <p:nvPr/>
        </p:nvSpPr>
        <p:spPr bwMode="auto">
          <a:xfrm>
            <a:off x="2003425" y="1470025"/>
            <a:ext cx="550703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None/>
            </a:pPr>
            <a:r>
              <a:rPr lang="zh-CN" altLang="en-US" sz="2000">
                <a:solidFill>
                  <a:srgbClr val="FF0000"/>
                </a:solidFill>
                <a:latin typeface="微软雅黑" charset="0"/>
                <a:ea typeface="微软雅黑" charset="0"/>
              </a:rPr>
              <a:t>热线每天人工来话超过</a:t>
            </a:r>
            <a:r>
              <a:rPr lang="en-US" altLang="zh-CN" sz="2000">
                <a:solidFill>
                  <a:srgbClr val="FF0000"/>
                </a:solidFill>
                <a:latin typeface="微软雅黑" charset="0"/>
                <a:ea typeface="微软雅黑" charset="0"/>
              </a:rPr>
              <a:t>50w</a:t>
            </a:r>
            <a:r>
              <a:rPr lang="zh-CN" altLang="en-US" sz="2000">
                <a:solidFill>
                  <a:srgbClr val="FF0000"/>
                </a:solidFill>
                <a:latin typeface="微软雅黑" charset="0"/>
                <a:ea typeface="微软雅黑" charset="0"/>
              </a:rPr>
              <a:t>，客户为什么而来</a:t>
            </a:r>
            <a:r>
              <a:rPr lang="en-US" altLang="zh-CN" sz="2000">
                <a:solidFill>
                  <a:srgbClr val="FF0000"/>
                </a:solidFill>
                <a:latin typeface="微软雅黑" charset="0"/>
                <a:ea typeface="微软雅黑" charset="0"/>
              </a:rPr>
              <a:t>?</a:t>
            </a:r>
            <a:endParaRPr lang="zh-CN" altLang="en-US" sz="2000">
              <a:solidFill>
                <a:srgbClr val="FF0000"/>
              </a:solidFill>
              <a:latin typeface="微软雅黑" charset="0"/>
              <a:ea typeface="微软雅黑" charset="0"/>
            </a:endParaRPr>
          </a:p>
        </p:txBody>
      </p:sp>
      <p:sp>
        <p:nvSpPr>
          <p:cNvPr id="193542" name="标题 1"/>
          <p:cNvSpPr>
            <a:spLocks noGrp="1"/>
          </p:cNvSpPr>
          <p:nvPr>
            <p:ph type="title" idx="4294967295"/>
          </p:nvPr>
        </p:nvSpPr>
        <p:spPr>
          <a:xfrm>
            <a:off x="381000" y="228600"/>
            <a:ext cx="8205788" cy="576263"/>
          </a:xfrm>
        </p:spPr>
        <p:txBody>
          <a:bodyPr/>
          <a:lstStyle/>
          <a:p>
            <a:r>
              <a:rPr lang="zh-CN" altLang="en-US">
                <a:effectLst>
                  <a:outerShdw blurRad="38100" dist="38100" dir="2700000" algn="tl">
                    <a:srgbClr val="C0C0C0"/>
                  </a:outerShdw>
                </a:effectLst>
                <a:ea typeface="宋体" charset="0"/>
              </a:rPr>
              <a:t>分析客户拨打热线的原因</a:t>
            </a:r>
          </a:p>
        </p:txBody>
      </p:sp>
      <p:sp>
        <p:nvSpPr>
          <p:cNvPr id="50" name="矩形 49"/>
          <p:cNvSpPr/>
          <p:nvPr/>
        </p:nvSpPr>
        <p:spPr>
          <a:xfrm>
            <a:off x="704850" y="2592388"/>
            <a:ext cx="2952750" cy="922337"/>
          </a:xfrm>
          <a:prstGeom prst="rect">
            <a:avLst/>
          </a:prstGeom>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50000"/>
              </a:lnSpc>
              <a:buFont typeface="Wingdings" charset="2"/>
              <a:buNone/>
            </a:pPr>
            <a:r>
              <a:rPr lang="zh-CN" altLang="en-US">
                <a:solidFill>
                  <a:srgbClr val="404040"/>
                </a:solidFill>
                <a:latin typeface="微软雅黑" charset="0"/>
                <a:ea typeface="微软雅黑" charset="0"/>
              </a:rPr>
              <a:t>语音分析系统能够从</a:t>
            </a:r>
            <a:r>
              <a:rPr lang="en-US" altLang="zh-CN" i="1">
                <a:solidFill>
                  <a:srgbClr val="FF0000"/>
                </a:solidFill>
                <a:latin typeface="微软雅黑" charset="0"/>
                <a:ea typeface="微软雅黑" charset="0"/>
              </a:rPr>
              <a:t>20</a:t>
            </a:r>
            <a:r>
              <a:rPr lang="zh-CN" altLang="en-US" i="1">
                <a:solidFill>
                  <a:srgbClr val="FF0000"/>
                </a:solidFill>
                <a:latin typeface="微软雅黑" charset="0"/>
                <a:ea typeface="微软雅黑" charset="0"/>
              </a:rPr>
              <a:t>种维度</a:t>
            </a:r>
            <a:r>
              <a:rPr lang="zh-CN" altLang="en-US">
                <a:solidFill>
                  <a:srgbClr val="404040"/>
                </a:solidFill>
                <a:latin typeface="微软雅黑" charset="0"/>
                <a:ea typeface="微软雅黑" charset="0"/>
              </a:rPr>
              <a:t>进行客户信息分析</a:t>
            </a:r>
            <a:endParaRPr lang="en-US" altLang="zh-CN">
              <a:solidFill>
                <a:srgbClr val="404040"/>
              </a:solidFill>
              <a:latin typeface="微软雅黑" charset="0"/>
              <a:ea typeface="微软雅黑" charset="0"/>
            </a:endParaRPr>
          </a:p>
        </p:txBody>
      </p:sp>
      <p:sp>
        <p:nvSpPr>
          <p:cNvPr id="57" name="Rectangle 3"/>
          <p:cNvSpPr>
            <a:spLocks noChangeArrowheads="1"/>
          </p:cNvSpPr>
          <p:nvPr/>
        </p:nvSpPr>
        <p:spPr bwMode="gray">
          <a:xfrm>
            <a:off x="1438275" y="5218113"/>
            <a:ext cx="1304925" cy="320675"/>
          </a:xfrm>
          <a:prstGeom prst="rect">
            <a:avLst/>
          </a:prstGeom>
          <a:solidFill>
            <a:srgbClr val="D9D9D9"/>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38100">
                <a:solidFill>
                  <a:srgbClr val="000000"/>
                </a:solidFill>
                <a:miter lim="800000"/>
                <a:headEnd/>
                <a:tailEnd/>
              </a14:hiddenLine>
            </a:ext>
          </a:extLst>
        </p:spPr>
        <p:txBody>
          <a:bodyPr lIns="45720" tIns="44450" rIns="45720" bIns="44450" anchor="ctr" anchorCtr="1"/>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1600">
                <a:latin typeface="微软雅黑" charset="0"/>
                <a:ea typeface="微软雅黑" charset="0"/>
              </a:rPr>
              <a:t>员工信息</a:t>
            </a:r>
          </a:p>
        </p:txBody>
      </p:sp>
      <p:sp>
        <p:nvSpPr>
          <p:cNvPr id="60" name="Rectangle 3"/>
          <p:cNvSpPr>
            <a:spLocks noChangeArrowheads="1"/>
          </p:cNvSpPr>
          <p:nvPr/>
        </p:nvSpPr>
        <p:spPr bwMode="gray">
          <a:xfrm>
            <a:off x="1422400" y="4711700"/>
            <a:ext cx="1304925" cy="320675"/>
          </a:xfrm>
          <a:prstGeom prst="rect">
            <a:avLst/>
          </a:prstGeom>
          <a:solidFill>
            <a:srgbClr val="D9D9D9"/>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38100">
                <a:solidFill>
                  <a:srgbClr val="000000"/>
                </a:solidFill>
                <a:miter lim="800000"/>
                <a:headEnd/>
                <a:tailEnd/>
              </a14:hiddenLine>
            </a:ext>
          </a:extLst>
        </p:spPr>
        <p:txBody>
          <a:bodyPr lIns="45720" tIns="44450" rIns="45720" bIns="44450" anchor="ctr" anchorCtr="1"/>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1600">
                <a:latin typeface="微软雅黑" charset="0"/>
                <a:ea typeface="微软雅黑" charset="0"/>
              </a:rPr>
              <a:t>业务信息</a:t>
            </a:r>
          </a:p>
        </p:txBody>
      </p:sp>
      <p:sp>
        <p:nvSpPr>
          <p:cNvPr id="63" name="Rectangle 3"/>
          <p:cNvSpPr>
            <a:spLocks noChangeArrowheads="1"/>
          </p:cNvSpPr>
          <p:nvPr/>
        </p:nvSpPr>
        <p:spPr bwMode="gray">
          <a:xfrm>
            <a:off x="1417638" y="4181475"/>
            <a:ext cx="1304925" cy="319088"/>
          </a:xfrm>
          <a:prstGeom prst="rect">
            <a:avLst/>
          </a:prstGeom>
          <a:solidFill>
            <a:srgbClr val="D9D9D9"/>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38100">
                <a:solidFill>
                  <a:srgbClr val="000000"/>
                </a:solidFill>
                <a:miter lim="800000"/>
                <a:headEnd/>
                <a:tailEnd/>
              </a14:hiddenLine>
            </a:ext>
          </a:extLst>
        </p:spPr>
        <p:txBody>
          <a:bodyPr lIns="45720" tIns="44450" rIns="45720" bIns="44450" anchor="ctr" anchorCtr="1"/>
          <a:lstStyle/>
          <a:p>
            <a:pPr eaLnBrk="0" hangingPunct="0">
              <a:defRPr/>
            </a:pPr>
            <a:r>
              <a:rPr lang="zh-CN" altLang="en-US" sz="1600" dirty="0">
                <a:latin typeface="微软雅黑" pitchFamily="34" charset="-122"/>
                <a:ea typeface="微软雅黑" pitchFamily="34" charset="-122"/>
                <a:cs typeface="Arial" charset="0"/>
              </a:rPr>
              <a:t>地域信息</a:t>
            </a:r>
          </a:p>
        </p:txBody>
      </p:sp>
      <p:sp>
        <p:nvSpPr>
          <p:cNvPr id="65" name="Rectangle 3"/>
          <p:cNvSpPr>
            <a:spLocks noChangeArrowheads="1"/>
          </p:cNvSpPr>
          <p:nvPr/>
        </p:nvSpPr>
        <p:spPr bwMode="gray">
          <a:xfrm>
            <a:off x="1417638" y="3675063"/>
            <a:ext cx="1304925" cy="319087"/>
          </a:xfrm>
          <a:prstGeom prst="rect">
            <a:avLst/>
          </a:prstGeom>
          <a:solidFill>
            <a:srgbClr val="D9D9D9"/>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38100">
                <a:solidFill>
                  <a:srgbClr val="000000"/>
                </a:solidFill>
                <a:miter lim="800000"/>
                <a:headEnd/>
                <a:tailEnd/>
              </a14:hiddenLine>
            </a:ext>
          </a:extLst>
        </p:spPr>
        <p:txBody>
          <a:bodyPr lIns="45720" tIns="44450" rIns="45720" bIns="44450" anchor="ctr" anchorCtr="1"/>
          <a:lstStyle/>
          <a:p>
            <a:pPr eaLnBrk="0" hangingPunct="0">
              <a:defRPr/>
            </a:pPr>
            <a:r>
              <a:rPr lang="zh-CN" altLang="en-US" sz="1600" dirty="0">
                <a:latin typeface="微软雅黑" pitchFamily="34" charset="-122"/>
                <a:ea typeface="微软雅黑" pitchFamily="34" charset="-122"/>
                <a:cs typeface="Arial" charset="0"/>
              </a:rPr>
              <a:t>品牌信息</a:t>
            </a:r>
          </a:p>
        </p:txBody>
      </p:sp>
      <p:sp>
        <p:nvSpPr>
          <p:cNvPr id="66" name="Rectangle 3"/>
          <p:cNvSpPr>
            <a:spLocks noChangeArrowheads="1"/>
          </p:cNvSpPr>
          <p:nvPr/>
        </p:nvSpPr>
        <p:spPr bwMode="gray">
          <a:xfrm>
            <a:off x="1438275" y="5675313"/>
            <a:ext cx="1304925" cy="320675"/>
          </a:xfrm>
          <a:prstGeom prst="rect">
            <a:avLst/>
          </a:prstGeom>
          <a:solidFill>
            <a:srgbClr val="D9D9D9"/>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38100">
                <a:solidFill>
                  <a:srgbClr val="000000"/>
                </a:solidFill>
                <a:miter lim="800000"/>
                <a:headEnd/>
                <a:tailEnd/>
              </a14:hiddenLine>
            </a:ext>
          </a:extLst>
        </p:spPr>
        <p:txBody>
          <a:bodyPr lIns="45720" tIns="44450" rIns="45720" bIns="44450" anchor="ctr" anchorCtr="1"/>
          <a:lstStyle/>
          <a:p>
            <a:pPr eaLnBrk="0" hangingPunct="0">
              <a:defRPr/>
            </a:pPr>
            <a:r>
              <a:rPr lang="en-US" altLang="zh-CN" sz="1600" dirty="0">
                <a:latin typeface="微软雅黑" pitchFamily="34" charset="-122"/>
                <a:ea typeface="微软雅黑" pitchFamily="34" charset="-122"/>
                <a:cs typeface="Arial" charset="0"/>
              </a:rPr>
              <a:t>……</a:t>
            </a:r>
            <a:endParaRPr lang="zh-CN" altLang="en-US" sz="1600" dirty="0">
              <a:latin typeface="微软雅黑" pitchFamily="34" charset="-122"/>
              <a:ea typeface="微软雅黑" pitchFamily="34" charset="-122"/>
              <a:cs typeface="Arial" charset="0"/>
            </a:endParaRPr>
          </a:p>
        </p:txBody>
      </p:sp>
      <p:grpSp>
        <p:nvGrpSpPr>
          <p:cNvPr id="193549" name="组合 76"/>
          <p:cNvGrpSpPr>
            <a:grpSpLocks/>
          </p:cNvGrpSpPr>
          <p:nvPr/>
        </p:nvGrpSpPr>
        <p:grpSpPr bwMode="auto">
          <a:xfrm>
            <a:off x="3387725" y="3729038"/>
            <a:ext cx="2308225" cy="1404937"/>
            <a:chOff x="3127193" y="3610701"/>
            <a:chExt cx="2438400" cy="1560513"/>
          </a:xfrm>
        </p:grpSpPr>
        <p:sp>
          <p:nvSpPr>
            <p:cNvPr id="67" name="AutoShape 38"/>
            <p:cNvSpPr>
              <a:spLocks noChangeArrowheads="1"/>
            </p:cNvSpPr>
            <p:nvPr/>
          </p:nvSpPr>
          <p:spPr bwMode="auto">
            <a:xfrm>
              <a:off x="3521295" y="4256066"/>
              <a:ext cx="1056528" cy="915148"/>
            </a:xfrm>
            <a:prstGeom prst="triangle">
              <a:avLst>
                <a:gd name="adj" fmla="val 50000"/>
              </a:avLst>
            </a:prstGeom>
            <a:solidFill>
              <a:schemeClr val="bg1">
                <a:lumMod val="75000"/>
              </a:schemeClr>
            </a:solidFill>
            <a:ln w="6350">
              <a:solidFill>
                <a:schemeClr val="bg1">
                  <a:lumMod val="50000"/>
                </a:schemeClr>
              </a:solidFill>
              <a:miter lim="800000"/>
              <a:headEnd/>
              <a:tailEnd/>
            </a:ln>
            <a:effectLst/>
          </p:spPr>
          <p:txBody>
            <a:bodyPr wrap="none" lIns="0" tIns="0" rIns="0" bIns="0" anchor="ctr"/>
            <a:lstStyle/>
            <a:p>
              <a:pPr>
                <a:defRPr/>
              </a:pPr>
              <a:endParaRPr lang="zh-CN" altLang="en-US">
                <a:ea typeface="黑体" pitchFamily="2" charset="-122"/>
                <a:cs typeface="Arial" charset="0"/>
              </a:endParaRPr>
            </a:p>
          </p:txBody>
        </p:sp>
        <p:sp>
          <p:nvSpPr>
            <p:cNvPr id="68" name="Line 39"/>
            <p:cNvSpPr>
              <a:spLocks noChangeShapeType="1"/>
            </p:cNvSpPr>
            <p:nvPr/>
          </p:nvSpPr>
          <p:spPr bwMode="auto">
            <a:xfrm>
              <a:off x="3127193" y="4897904"/>
              <a:ext cx="925720" cy="0"/>
            </a:xfrm>
            <a:prstGeom prst="line">
              <a:avLst/>
            </a:prstGeom>
            <a:noFill/>
            <a:ln w="22225">
              <a:solidFill>
                <a:schemeClr val="bg1">
                  <a:lumMod val="50000"/>
                </a:schemeClr>
              </a:solidFill>
              <a:round/>
              <a:headEnd/>
              <a:tailEnd type="triangle" w="med" len="med"/>
            </a:ln>
            <a:effectLst/>
          </p:spPr>
          <p:txBody>
            <a:bodyPr wrap="none" lIns="0" tIns="0" rIns="0" bIns="0" anchor="ctr"/>
            <a:lstStyle/>
            <a:p>
              <a:pPr>
                <a:defRPr/>
              </a:pPr>
              <a:endParaRPr lang="zh-CN" altLang="en-US">
                <a:ea typeface="黑体" pitchFamily="2" charset="-122"/>
                <a:cs typeface="Arial" charset="0"/>
              </a:endParaRPr>
            </a:p>
          </p:txBody>
        </p:sp>
        <p:sp>
          <p:nvSpPr>
            <p:cNvPr id="69" name="Line 40"/>
            <p:cNvSpPr>
              <a:spLocks noChangeShapeType="1"/>
            </p:cNvSpPr>
            <p:nvPr/>
          </p:nvSpPr>
          <p:spPr bwMode="auto">
            <a:xfrm rot="16200000">
              <a:off x="4806738" y="4140811"/>
              <a:ext cx="0" cy="1517711"/>
            </a:xfrm>
            <a:prstGeom prst="line">
              <a:avLst/>
            </a:prstGeom>
            <a:noFill/>
            <a:ln w="9525">
              <a:solidFill>
                <a:schemeClr val="bg1">
                  <a:lumMod val="50000"/>
                </a:schemeClr>
              </a:solidFill>
              <a:round/>
              <a:headEnd/>
              <a:tailEnd type="triangle" w="med" len="med"/>
            </a:ln>
            <a:effectLst/>
          </p:spPr>
          <p:txBody>
            <a:bodyPr wrap="none" lIns="0" tIns="0" rIns="0" bIns="0" anchor="ctr"/>
            <a:lstStyle/>
            <a:p>
              <a:pPr>
                <a:defRPr/>
              </a:pPr>
              <a:endParaRPr lang="zh-CN" altLang="en-US">
                <a:ea typeface="黑体" pitchFamily="2" charset="-122"/>
                <a:cs typeface="Arial" charset="0"/>
              </a:endParaRPr>
            </a:p>
          </p:txBody>
        </p:sp>
        <p:sp>
          <p:nvSpPr>
            <p:cNvPr id="70" name="Line 41"/>
            <p:cNvSpPr>
              <a:spLocks noChangeShapeType="1"/>
            </p:cNvSpPr>
            <p:nvPr/>
          </p:nvSpPr>
          <p:spPr bwMode="auto">
            <a:xfrm rot="16200000">
              <a:off x="4678060" y="4013897"/>
              <a:ext cx="255678" cy="1519388"/>
            </a:xfrm>
            <a:prstGeom prst="line">
              <a:avLst/>
            </a:prstGeom>
            <a:noFill/>
            <a:ln w="9525">
              <a:solidFill>
                <a:schemeClr val="bg1">
                  <a:lumMod val="50000"/>
                </a:schemeClr>
              </a:solidFill>
              <a:round/>
              <a:headEnd/>
              <a:tailEnd type="triangle" w="med" len="med"/>
            </a:ln>
            <a:effectLst/>
          </p:spPr>
          <p:txBody>
            <a:bodyPr wrap="none" lIns="0" tIns="0" rIns="0" bIns="0" anchor="ctr"/>
            <a:lstStyle/>
            <a:p>
              <a:pPr>
                <a:defRPr/>
              </a:pPr>
              <a:endParaRPr lang="zh-CN" altLang="en-US">
                <a:ea typeface="黑体" pitchFamily="2" charset="-122"/>
                <a:cs typeface="Arial" charset="0"/>
              </a:endParaRPr>
            </a:p>
          </p:txBody>
        </p:sp>
        <p:sp>
          <p:nvSpPr>
            <p:cNvPr id="71" name="Line 42"/>
            <p:cNvSpPr>
              <a:spLocks noChangeShapeType="1"/>
            </p:cNvSpPr>
            <p:nvPr/>
          </p:nvSpPr>
          <p:spPr bwMode="auto">
            <a:xfrm rot="16200000">
              <a:off x="4550974" y="3886812"/>
              <a:ext cx="514881" cy="1514357"/>
            </a:xfrm>
            <a:prstGeom prst="line">
              <a:avLst/>
            </a:prstGeom>
            <a:noFill/>
            <a:ln w="9525">
              <a:solidFill>
                <a:schemeClr val="bg1">
                  <a:lumMod val="50000"/>
                </a:schemeClr>
              </a:solidFill>
              <a:round/>
              <a:headEnd/>
              <a:tailEnd type="triangle" w="med" len="med"/>
            </a:ln>
            <a:effectLst/>
          </p:spPr>
          <p:txBody>
            <a:bodyPr wrap="none" lIns="0" tIns="0" rIns="0" bIns="0" anchor="ctr"/>
            <a:lstStyle/>
            <a:p>
              <a:pPr>
                <a:defRPr/>
              </a:pPr>
              <a:endParaRPr lang="zh-CN" altLang="en-US">
                <a:ea typeface="黑体" pitchFamily="2" charset="-122"/>
                <a:cs typeface="Arial" charset="0"/>
              </a:endParaRPr>
            </a:p>
          </p:txBody>
        </p:sp>
        <p:sp>
          <p:nvSpPr>
            <p:cNvPr id="72" name="Line 43"/>
            <p:cNvSpPr>
              <a:spLocks noChangeShapeType="1"/>
            </p:cNvSpPr>
            <p:nvPr/>
          </p:nvSpPr>
          <p:spPr bwMode="auto">
            <a:xfrm rot="16200000">
              <a:off x="4423049" y="3758887"/>
              <a:ext cx="774086" cy="1511002"/>
            </a:xfrm>
            <a:prstGeom prst="line">
              <a:avLst/>
            </a:prstGeom>
            <a:noFill/>
            <a:ln w="9525">
              <a:solidFill>
                <a:schemeClr val="bg1">
                  <a:lumMod val="50000"/>
                </a:schemeClr>
              </a:solidFill>
              <a:round/>
              <a:headEnd/>
              <a:tailEnd type="triangle" w="med" len="med"/>
            </a:ln>
            <a:effectLst/>
          </p:spPr>
          <p:txBody>
            <a:bodyPr wrap="none" lIns="0" tIns="0" rIns="0" bIns="0" anchor="ctr"/>
            <a:lstStyle/>
            <a:p>
              <a:pPr>
                <a:defRPr/>
              </a:pPr>
              <a:endParaRPr lang="zh-CN" altLang="en-US">
                <a:ea typeface="黑体" pitchFamily="2" charset="-122"/>
                <a:cs typeface="Arial" charset="0"/>
              </a:endParaRPr>
            </a:p>
          </p:txBody>
        </p:sp>
        <p:sp>
          <p:nvSpPr>
            <p:cNvPr id="73" name="Line 44"/>
            <p:cNvSpPr>
              <a:spLocks noChangeShapeType="1"/>
            </p:cNvSpPr>
            <p:nvPr/>
          </p:nvSpPr>
          <p:spPr bwMode="auto">
            <a:xfrm rot="16200000">
              <a:off x="4294414" y="3626727"/>
              <a:ext cx="1028000" cy="1514357"/>
            </a:xfrm>
            <a:prstGeom prst="line">
              <a:avLst/>
            </a:prstGeom>
            <a:noFill/>
            <a:ln w="9525">
              <a:solidFill>
                <a:schemeClr val="bg1">
                  <a:lumMod val="50000"/>
                </a:schemeClr>
              </a:solidFill>
              <a:round/>
              <a:headEnd/>
              <a:tailEnd type="triangle" w="med" len="med"/>
            </a:ln>
            <a:effectLst/>
          </p:spPr>
          <p:txBody>
            <a:bodyPr wrap="none" lIns="0" tIns="0" rIns="0" bIns="0" anchor="ctr"/>
            <a:lstStyle/>
            <a:p>
              <a:pPr>
                <a:defRPr/>
              </a:pPr>
              <a:endParaRPr lang="zh-CN" altLang="en-US">
                <a:ea typeface="黑体" pitchFamily="2" charset="-122"/>
                <a:cs typeface="Arial" charset="0"/>
              </a:endParaRPr>
            </a:p>
          </p:txBody>
        </p:sp>
        <p:sp>
          <p:nvSpPr>
            <p:cNvPr id="74" name="Line 45"/>
            <p:cNvSpPr>
              <a:spLocks noChangeShapeType="1"/>
            </p:cNvSpPr>
            <p:nvPr/>
          </p:nvSpPr>
          <p:spPr bwMode="auto">
            <a:xfrm rot="16200000">
              <a:off x="4164856" y="3495404"/>
              <a:ext cx="1285439" cy="1516034"/>
            </a:xfrm>
            <a:prstGeom prst="line">
              <a:avLst/>
            </a:prstGeom>
            <a:noFill/>
            <a:ln w="9525">
              <a:solidFill>
                <a:schemeClr val="bg1">
                  <a:lumMod val="50000"/>
                </a:schemeClr>
              </a:solidFill>
              <a:round/>
              <a:headEnd/>
              <a:tailEnd type="triangle" w="med" len="med"/>
            </a:ln>
            <a:effectLst/>
          </p:spPr>
          <p:txBody>
            <a:bodyPr wrap="none" lIns="0" tIns="0" rIns="0" bIns="0" anchor="ctr"/>
            <a:lstStyle/>
            <a:p>
              <a:pPr>
                <a:defRPr/>
              </a:pPr>
              <a:endParaRPr lang="zh-CN" altLang="en-US">
                <a:ea typeface="黑体" pitchFamily="2" charset="-122"/>
                <a:cs typeface="Arial" charset="0"/>
              </a:endParaRPr>
            </a:p>
          </p:txBody>
        </p:sp>
      </p:grpSp>
      <p:sp>
        <p:nvSpPr>
          <p:cNvPr id="76" name="矩形 75"/>
          <p:cNvSpPr/>
          <p:nvPr/>
        </p:nvSpPr>
        <p:spPr bwMode="auto">
          <a:xfrm>
            <a:off x="836613" y="3527425"/>
            <a:ext cx="2481262" cy="2586038"/>
          </a:xfrm>
          <a:prstGeom prst="rect">
            <a:avLst/>
          </a:prstGeom>
          <a:noFill/>
          <a:ln w="0" cap="flat" cmpd="sng" algn="ctr">
            <a:solidFill>
              <a:schemeClr val="bg1">
                <a:lumMod val="65000"/>
              </a:schemeClr>
            </a:solidFill>
            <a:prstDash val="solid"/>
            <a:round/>
            <a:headEnd type="none" w="med" len="med"/>
            <a:tailEnd type="none" w="med" len="med"/>
          </a:ln>
          <a:effectLst/>
        </p:spPr>
        <p:txBody>
          <a:bodyPr/>
          <a:lstStyle/>
          <a:p>
            <a:pPr>
              <a:lnSpc>
                <a:spcPct val="105000"/>
              </a:lnSpc>
              <a:buFont typeface="Wingdings" pitchFamily="2" charset="2"/>
              <a:buChar char="n"/>
              <a:defRPr/>
            </a:pPr>
            <a:endParaRPr lang="zh-CN" altLang="en-US">
              <a:ea typeface="宋体" pitchFamily="2" charset="-122"/>
              <a:cs typeface="Arial" charset="0"/>
            </a:endParaRPr>
          </a:p>
        </p:txBody>
      </p:sp>
      <p:sp>
        <p:nvSpPr>
          <p:cNvPr id="78" name="矩形 77"/>
          <p:cNvSpPr/>
          <p:nvPr/>
        </p:nvSpPr>
        <p:spPr>
          <a:xfrm>
            <a:off x="3575050" y="3759200"/>
            <a:ext cx="1416050" cy="339725"/>
          </a:xfrm>
          <a:prstGeom prst="rect">
            <a:avLst/>
          </a:prstGeom>
        </p:spPr>
        <p:txBody>
          <a:bodyPr wrap="non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1600">
                <a:solidFill>
                  <a:srgbClr val="404040"/>
                </a:solidFill>
                <a:latin typeface="微软雅黑" charset="0"/>
                <a:ea typeface="微软雅黑" charset="0"/>
              </a:rPr>
              <a:t>某一维度细化</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标题 1"/>
          <p:cNvSpPr>
            <a:spLocks noGrp="1"/>
          </p:cNvSpPr>
          <p:nvPr>
            <p:ph type="title" idx="4294967295"/>
          </p:nvPr>
        </p:nvSpPr>
        <p:spPr>
          <a:xfrm>
            <a:off x="228600" y="0"/>
            <a:ext cx="8229600" cy="931863"/>
          </a:xfrm>
        </p:spPr>
        <p:txBody>
          <a:bodyPr/>
          <a:lstStyle/>
          <a:p>
            <a:r>
              <a:rPr lang="zh-CN" altLang="en-US" sz="3200">
                <a:effectLst>
                  <a:outerShdw blurRad="38100" dist="38100" dir="2700000" algn="tl">
                    <a:srgbClr val="C0C0C0"/>
                  </a:outerShdw>
                </a:effectLst>
                <a:ea typeface="宋体" charset="0"/>
              </a:rPr>
              <a:t>录音是被埋没的宝藏</a:t>
            </a:r>
          </a:p>
        </p:txBody>
      </p:sp>
      <p:sp>
        <p:nvSpPr>
          <p:cNvPr id="294915" name="内容占位符 2"/>
          <p:cNvSpPr>
            <a:spLocks noGrp="1"/>
          </p:cNvSpPr>
          <p:nvPr>
            <p:ph idx="4294967295"/>
          </p:nvPr>
        </p:nvSpPr>
        <p:spPr/>
        <p:txBody>
          <a:bodyPr/>
          <a:lstStyle/>
          <a:p>
            <a:endParaRPr lang="zh-CN" altLang="en-US">
              <a:ea typeface="宋体" charset="0"/>
            </a:endParaRPr>
          </a:p>
        </p:txBody>
      </p:sp>
      <p:pic>
        <p:nvPicPr>
          <p:cNvPr id="294916" name="Picture 3" descr="IceBer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36625"/>
            <a:ext cx="9144000"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838200" y="2514600"/>
            <a:ext cx="4038600" cy="346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ts val="900"/>
              </a:spcBef>
              <a:spcAft>
                <a:spcPts val="900"/>
              </a:spcAft>
            </a:pPr>
            <a:r>
              <a:rPr lang="zh-CN" altLang="en-US" sz="6100" b="1">
                <a:solidFill>
                  <a:schemeClr val="bg1"/>
                </a:solidFill>
                <a:latin typeface="Shruti" charset="0"/>
              </a:rPr>
              <a:t>通话内容</a:t>
            </a:r>
            <a:r>
              <a:rPr lang="zh-CN" altLang="en-US" sz="6100">
                <a:solidFill>
                  <a:schemeClr val="bg1"/>
                </a:solidFill>
                <a:latin typeface="Shruti" charset="0"/>
              </a:rPr>
              <a:t/>
            </a:r>
            <a:br>
              <a:rPr lang="zh-CN" altLang="en-US" sz="6100">
                <a:solidFill>
                  <a:schemeClr val="bg1"/>
                </a:solidFill>
                <a:latin typeface="Shruti" charset="0"/>
              </a:rPr>
            </a:br>
            <a:r>
              <a:rPr lang="zh-CN" altLang="en-US" sz="4800">
                <a:solidFill>
                  <a:schemeClr val="bg1"/>
                </a:solidFill>
                <a:latin typeface="Shruti" charset="0"/>
              </a:rPr>
              <a:t>客户</a:t>
            </a:r>
            <a:r>
              <a:rPr lang="zh-CN" altLang="en-US" sz="4800" b="1">
                <a:solidFill>
                  <a:schemeClr val="bg1"/>
                </a:solidFill>
                <a:latin typeface="Shruti" charset="0"/>
              </a:rPr>
              <a:t>反馈</a:t>
            </a:r>
            <a:endParaRPr lang="en-US" altLang="zh-CN" sz="4000" b="1">
              <a:solidFill>
                <a:schemeClr val="bg1"/>
              </a:solidFill>
              <a:latin typeface="Shruti" charset="0"/>
            </a:endParaRPr>
          </a:p>
          <a:p>
            <a:pPr algn="ctr" eaLnBrk="1" hangingPunct="1">
              <a:spcBef>
                <a:spcPts val="900"/>
              </a:spcBef>
              <a:spcAft>
                <a:spcPts val="900"/>
              </a:spcAft>
            </a:pPr>
            <a:r>
              <a:rPr lang="zh-CN" altLang="en-US" sz="4000" b="1">
                <a:solidFill>
                  <a:schemeClr val="bg1"/>
                </a:solidFill>
                <a:latin typeface="Shruti" charset="0"/>
              </a:rPr>
              <a:t>员工情绪</a:t>
            </a:r>
            <a:endParaRPr lang="en-US" altLang="zh-CN" sz="4000" b="1">
              <a:solidFill>
                <a:schemeClr val="bg1"/>
              </a:solidFill>
              <a:latin typeface="Shruti" charset="0"/>
            </a:endParaRPr>
          </a:p>
          <a:p>
            <a:pPr algn="ctr" eaLnBrk="1" hangingPunct="1">
              <a:spcBef>
                <a:spcPts val="900"/>
              </a:spcBef>
              <a:spcAft>
                <a:spcPts val="900"/>
              </a:spcAft>
            </a:pPr>
            <a:r>
              <a:rPr lang="en-US" altLang="zh-CN" sz="4000" b="1">
                <a:solidFill>
                  <a:schemeClr val="bg1"/>
                </a:solidFill>
                <a:latin typeface="Shruti" charset="0"/>
              </a:rPr>
              <a:t>……</a:t>
            </a:r>
            <a:endParaRPr lang="zh-CN" altLang="en-US" sz="1300" b="1">
              <a:solidFill>
                <a:schemeClr val="bg1"/>
              </a:solidFill>
              <a:latin typeface="Shruti" charset="0"/>
            </a:endParaRPr>
          </a:p>
        </p:txBody>
      </p:sp>
      <p:pic>
        <p:nvPicPr>
          <p:cNvPr id="294918" name="Picture 2" descr="E:\工作目录\项目信息\光大银行-质检和排班\2011-7-22-交流\汇总ppt\013000004260411246075697831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86000"/>
            <a:ext cx="4572000"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9" name="Picture 3" descr="E:\工作目录\项目信息\光大银行-质检和排班\2011-7-22-交流\汇总ppt\Verint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953000"/>
            <a:ext cx="835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684338"/>
            <a:ext cx="365442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941388" y="1314450"/>
            <a:ext cx="2784475" cy="338138"/>
          </a:xfrm>
          <a:prstGeom prst="rect">
            <a:avLst/>
          </a:prstGeom>
        </p:spPr>
        <p:txBody>
          <a:bodyPr>
            <a:spAutoFit/>
          </a:bodyPr>
          <a:lstStyle/>
          <a:p>
            <a:pPr algn="ctr">
              <a:defRPr/>
            </a:pPr>
            <a:r>
              <a:rPr lang="zh-CN" altLang="en-US" sz="1600" dirty="0">
                <a:solidFill>
                  <a:schemeClr val="tx1">
                    <a:lumMod val="95000"/>
                    <a:lumOff val="5000"/>
                  </a:schemeClr>
                </a:solidFill>
                <a:latin typeface="微软雅黑" pitchFamily="34" charset="-122"/>
                <a:ea typeface="微软雅黑" pitchFamily="34" charset="-122"/>
                <a:cs typeface="Arial" charset="0"/>
              </a:rPr>
              <a:t>按品牌信息分布</a:t>
            </a:r>
          </a:p>
        </p:txBody>
      </p:sp>
      <p:sp>
        <p:nvSpPr>
          <p:cNvPr id="12" name="矩形 11"/>
          <p:cNvSpPr/>
          <p:nvPr/>
        </p:nvSpPr>
        <p:spPr>
          <a:xfrm>
            <a:off x="4557713" y="1258888"/>
            <a:ext cx="2786062" cy="338137"/>
          </a:xfrm>
          <a:prstGeom prst="rect">
            <a:avLst/>
          </a:prstGeom>
        </p:spPr>
        <p:txBody>
          <a:bodyPr>
            <a:spAutoFit/>
          </a:bodyPr>
          <a:lstStyle/>
          <a:p>
            <a:pPr algn="ctr">
              <a:defRPr/>
            </a:pPr>
            <a:r>
              <a:rPr lang="zh-CN" altLang="en-US" sz="1600" dirty="0">
                <a:solidFill>
                  <a:schemeClr val="tx1">
                    <a:lumMod val="95000"/>
                    <a:lumOff val="5000"/>
                  </a:schemeClr>
                </a:solidFill>
                <a:latin typeface="微软雅黑" pitchFamily="34" charset="-122"/>
                <a:ea typeface="微软雅黑" pitchFamily="34" charset="-122"/>
                <a:cs typeface="Arial" charset="0"/>
              </a:rPr>
              <a:t>按地域信息分布</a:t>
            </a:r>
          </a:p>
        </p:txBody>
      </p:sp>
      <p:sp>
        <p:nvSpPr>
          <p:cNvPr id="13" name="矩形 12"/>
          <p:cNvSpPr/>
          <p:nvPr/>
        </p:nvSpPr>
        <p:spPr>
          <a:xfrm>
            <a:off x="1006475" y="3649663"/>
            <a:ext cx="2784475" cy="339725"/>
          </a:xfrm>
          <a:prstGeom prst="rect">
            <a:avLst/>
          </a:prstGeom>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600">
                <a:solidFill>
                  <a:srgbClr val="0D0D0D"/>
                </a:solidFill>
                <a:latin typeface="微软雅黑" charset="0"/>
                <a:ea typeface="微软雅黑" charset="0"/>
              </a:rPr>
              <a:t>按服务类型分布</a:t>
            </a:r>
          </a:p>
        </p:txBody>
      </p:sp>
      <p:sp>
        <p:nvSpPr>
          <p:cNvPr id="14" name="矩形 13"/>
          <p:cNvSpPr/>
          <p:nvPr/>
        </p:nvSpPr>
        <p:spPr>
          <a:xfrm>
            <a:off x="4549775" y="3630613"/>
            <a:ext cx="2784475" cy="338137"/>
          </a:xfrm>
          <a:prstGeom prst="rect">
            <a:avLst/>
          </a:prstGeom>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600">
                <a:solidFill>
                  <a:srgbClr val="0D0D0D"/>
                </a:solidFill>
                <a:latin typeface="微软雅黑" charset="0"/>
                <a:ea typeface="微软雅黑" charset="0"/>
              </a:rPr>
              <a:t>按产品信息分布</a:t>
            </a:r>
          </a:p>
        </p:txBody>
      </p:sp>
      <p:pic>
        <p:nvPicPr>
          <p:cNvPr id="19559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88" y="3989388"/>
            <a:ext cx="349567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59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5" y="1690688"/>
            <a:ext cx="3487738"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
          <p:cNvPicPr>
            <a:picLocks noChangeAspect="1" noChangeArrowheads="1"/>
          </p:cNvPicPr>
          <p:nvPr/>
        </p:nvPicPr>
        <p:blipFill>
          <a:blip r:embed="rId5"/>
          <a:srcRect/>
          <a:stretch>
            <a:fillRect/>
          </a:stretch>
        </p:blipFill>
        <p:spPr bwMode="auto">
          <a:xfrm>
            <a:off x="4460875" y="4040188"/>
            <a:ext cx="3625850" cy="1943100"/>
          </a:xfrm>
          <a:prstGeom prst="rect">
            <a:avLst/>
          </a:prstGeom>
          <a:noFill/>
          <a:ln w="9525">
            <a:solidFill>
              <a:schemeClr val="bg1">
                <a:lumMod val="75000"/>
              </a:schemeClr>
            </a:solidFill>
            <a:miter lim="800000"/>
            <a:headEnd/>
            <a:tailEnd/>
          </a:ln>
          <a:effectLst/>
        </p:spPr>
      </p:pic>
      <p:sp>
        <p:nvSpPr>
          <p:cNvPr id="18" name="椭圆 17"/>
          <p:cNvSpPr/>
          <p:nvPr/>
        </p:nvSpPr>
        <p:spPr bwMode="auto">
          <a:xfrm>
            <a:off x="5886450" y="4789488"/>
            <a:ext cx="1190625" cy="1011237"/>
          </a:xfrm>
          <a:prstGeom prst="ellipse">
            <a:avLst/>
          </a:prstGeom>
          <a:noFill/>
          <a:ln w="28575" cap="flat" cmpd="sng" algn="ctr">
            <a:solidFill>
              <a:schemeClr val="accent1">
                <a:lumMod val="50000"/>
              </a:schemeClr>
            </a:solidFill>
            <a:prstDash val="dash"/>
            <a:round/>
            <a:headEnd type="none" w="med" len="med"/>
            <a:tailEnd type="none" w="med" len="med"/>
          </a:ln>
          <a:effectLst/>
        </p:spPr>
        <p:txBody>
          <a:bodyPr/>
          <a:lstStyle/>
          <a:p>
            <a:pPr>
              <a:lnSpc>
                <a:spcPct val="105000"/>
              </a:lnSpc>
              <a:buFont typeface="Wingdings" pitchFamily="2" charset="2"/>
              <a:buChar char="n"/>
              <a:defRPr/>
            </a:pPr>
            <a:endParaRPr lang="zh-CN" altLang="en-US">
              <a:ea typeface="宋体" pitchFamily="2" charset="-122"/>
              <a:cs typeface="Arial" charset="0"/>
            </a:endParaRPr>
          </a:p>
        </p:txBody>
      </p:sp>
      <p:grpSp>
        <p:nvGrpSpPr>
          <p:cNvPr id="2" name="组合 18"/>
          <p:cNvGrpSpPr>
            <a:grpSpLocks/>
          </p:cNvGrpSpPr>
          <p:nvPr/>
        </p:nvGrpSpPr>
        <p:grpSpPr bwMode="auto">
          <a:xfrm>
            <a:off x="6700838" y="2765425"/>
            <a:ext cx="2443162" cy="2347913"/>
            <a:chOff x="6701050" y="3698543"/>
            <a:chExt cx="2442950" cy="2347415"/>
          </a:xfrm>
        </p:grpSpPr>
        <p:pic>
          <p:nvPicPr>
            <p:cNvPr id="195596" name="Picture 4" descr="E:\PPT素材\放大镜.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701050" y="4749421"/>
              <a:ext cx="900753" cy="129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云形标注 20"/>
            <p:cNvSpPr/>
            <p:nvPr/>
          </p:nvSpPr>
          <p:spPr bwMode="auto">
            <a:xfrm>
              <a:off x="7547114" y="3698543"/>
              <a:ext cx="1596886" cy="1118951"/>
            </a:xfrm>
            <a:prstGeom prst="cloudCallout">
              <a:avLst>
                <a:gd name="adj1" fmla="val -65611"/>
                <a:gd name="adj2" fmla="val 71059"/>
              </a:avLst>
            </a:prstGeom>
            <a:solidFill>
              <a:schemeClr val="bg1"/>
            </a:solidFill>
            <a:ln w="0" cap="flat" cmpd="sng" algn="ctr">
              <a:solidFill>
                <a:schemeClr val="accent1">
                  <a:lumMod val="50000"/>
                </a:schemeClr>
              </a:solidFill>
              <a:prstDash val="solid"/>
              <a:round/>
              <a:headEnd type="none" w="med" len="med"/>
              <a:tailEnd type="none" w="med" len="med"/>
            </a:ln>
            <a:effectLst/>
          </p:spPr>
          <p:txBody>
            <a:bodyPr/>
            <a:lstStyle/>
            <a:p>
              <a:pPr>
                <a:defRPr/>
              </a:pPr>
              <a:endParaRPr lang="zh-CN" altLang="en-US" sz="1600" dirty="0">
                <a:ea typeface="宋体" pitchFamily="2" charset="-122"/>
                <a:cs typeface="Arial" charset="0"/>
              </a:endParaRPr>
            </a:p>
          </p:txBody>
        </p:sp>
        <p:sp>
          <p:nvSpPr>
            <p:cNvPr id="195598" name="矩形 21"/>
            <p:cNvSpPr>
              <a:spLocks noChangeArrowheads="1"/>
            </p:cNvSpPr>
            <p:nvPr/>
          </p:nvSpPr>
          <p:spPr bwMode="auto">
            <a:xfrm>
              <a:off x="7712335" y="3830379"/>
              <a:ext cx="1308837" cy="83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1600">
                  <a:latin typeface="微软雅黑" charset="0"/>
                  <a:ea typeface="微软雅黑" charset="0"/>
                </a:rPr>
                <a:t>为什么手机上网占比最高？</a:t>
              </a:r>
            </a:p>
          </p:txBody>
        </p:sp>
      </p:grpSp>
      <p:sp>
        <p:nvSpPr>
          <p:cNvPr id="23" name="标题 1"/>
          <p:cNvSpPr txBox="1">
            <a:spLocks/>
          </p:cNvSpPr>
          <p:nvPr/>
        </p:nvSpPr>
        <p:spPr>
          <a:xfrm>
            <a:off x="381000" y="0"/>
            <a:ext cx="8205788" cy="576263"/>
          </a:xfrm>
          <a:prstGeom prst="rect">
            <a:avLst/>
          </a:prstGeom>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800" b="1">
                <a:solidFill>
                  <a:schemeClr val="bg1"/>
                </a:solidFill>
                <a:effectLst>
                  <a:outerShdw blurRad="38100" dist="38100" dir="2700000" algn="tl">
                    <a:srgbClr val="C0C0C0"/>
                  </a:outerShdw>
                </a:effectLst>
              </a:rPr>
              <a:t>分析客户拨打热线的原因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500" fill="hold"/>
                                        <p:tgtEl>
                                          <p:spTgt spid="17"/>
                                        </p:tgtEl>
                                      </p:cBhvr>
                                      <p:by x="150000" y="150000"/>
                                    </p:animScale>
                                  </p:childTnLst>
                                </p:cTn>
                              </p:par>
                            </p:childTnLst>
                          </p:cTn>
                        </p:par>
                        <p:par>
                          <p:cTn id="7" fill="hold" nodeType="afterGroup">
                            <p:stCondLst>
                              <p:cond delay="500"/>
                            </p:stCondLst>
                            <p:childTnLst>
                              <p:par>
                                <p:cTn id="8" presetID="2" presetClass="entr" presetSubtype="4" fill="hold" grpId="0" nodeType="afterEffect">
                                  <p:stCondLst>
                                    <p:cond delay="150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ppt_x"/>
                                          </p:val>
                                        </p:tav>
                                        <p:tav tm="100000">
                                          <p:val>
                                            <p:strVal val="#ppt_x"/>
                                          </p:val>
                                        </p:tav>
                                      </p:tavLst>
                                    </p:anim>
                                    <p:anim calcmode="lin" valueType="num">
                                      <p:cBhvr additive="base">
                                        <p:cTn id="11" dur="500" fill="hold"/>
                                        <p:tgtEl>
                                          <p:spTgt spid="18"/>
                                        </p:tgtEl>
                                        <p:attrNameLst>
                                          <p:attrName>ppt_y</p:attrName>
                                        </p:attrNameLst>
                                      </p:cBhvr>
                                      <p:tavLst>
                                        <p:tav tm="0">
                                          <p:val>
                                            <p:strVal val="1+#ppt_h/2"/>
                                          </p:val>
                                        </p:tav>
                                        <p:tav tm="100000">
                                          <p:val>
                                            <p:strVal val="#ppt_y"/>
                                          </p:val>
                                        </p:tav>
                                      </p:tavLst>
                                    </p:anim>
                                  </p:childTnLst>
                                </p:cTn>
                              </p:par>
                            </p:childTnLst>
                          </p:cTn>
                        </p:par>
                        <p:par>
                          <p:cTn id="12" fill="hold" nodeType="afterGroup">
                            <p:stCondLst>
                              <p:cond delay="2500"/>
                            </p:stCondLst>
                            <p:childTnLst>
                              <p:par>
                                <p:cTn id="13" presetID="1"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513" y="2362200"/>
            <a:ext cx="573881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矩形 9"/>
          <p:cNvSpPr>
            <a:spLocks noChangeArrowheads="1"/>
          </p:cNvSpPr>
          <p:nvPr/>
        </p:nvSpPr>
        <p:spPr bwMode="auto">
          <a:xfrm>
            <a:off x="1041400" y="1249363"/>
            <a:ext cx="7446963" cy="508000"/>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50000"/>
              </a:lnSpc>
              <a:buFont typeface="Wingdings" charset="2"/>
              <a:buNone/>
            </a:pPr>
            <a:r>
              <a:rPr lang="zh-CN" altLang="en-US">
                <a:solidFill>
                  <a:srgbClr val="404040"/>
                </a:solidFill>
                <a:latin typeface="微软雅黑" charset="0"/>
                <a:ea typeface="微软雅黑" charset="0"/>
              </a:rPr>
              <a:t>手机上网业务中，咨询占到</a:t>
            </a:r>
            <a:r>
              <a:rPr lang="en-US" altLang="zh-CN">
                <a:solidFill>
                  <a:srgbClr val="404040"/>
                </a:solidFill>
                <a:latin typeface="微软雅黑" charset="0"/>
                <a:ea typeface="微软雅黑" charset="0"/>
              </a:rPr>
              <a:t>16%</a:t>
            </a:r>
            <a:r>
              <a:rPr lang="zh-CN" altLang="en-US">
                <a:solidFill>
                  <a:srgbClr val="404040"/>
                </a:solidFill>
                <a:latin typeface="微软雅黑" charset="0"/>
                <a:ea typeface="微软雅黑" charset="0"/>
              </a:rPr>
              <a:t>，客户对于哪些问题存在疑惑？</a:t>
            </a:r>
          </a:p>
        </p:txBody>
      </p:sp>
      <p:sp>
        <p:nvSpPr>
          <p:cNvPr id="11" name="椭圆 10"/>
          <p:cNvSpPr>
            <a:spLocks noChangeArrowheads="1"/>
          </p:cNvSpPr>
          <p:nvPr/>
        </p:nvSpPr>
        <p:spPr bwMode="auto">
          <a:xfrm>
            <a:off x="4327525" y="2817813"/>
            <a:ext cx="1303338" cy="676275"/>
          </a:xfrm>
          <a:prstGeom prst="ellipse">
            <a:avLst/>
          </a:prstGeom>
          <a:noFill/>
          <a:ln w="28575">
            <a:solidFill>
              <a:srgbClr val="FFC000"/>
            </a:solidFill>
            <a:prstDash val="dash"/>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pic>
        <p:nvPicPr>
          <p:cNvPr id="15" name="Picture 4" descr="E:\PPT素材\放大镜.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04671" flipH="1">
            <a:off x="5508625" y="1716088"/>
            <a:ext cx="1162050"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p:cNvSpPr>
          <p:nvPr/>
        </p:nvSpPr>
        <p:spPr>
          <a:xfrm>
            <a:off x="431800" y="163513"/>
            <a:ext cx="8205788" cy="576262"/>
          </a:xfrm>
          <a:prstGeom prst="rect">
            <a:avLst/>
          </a:prstGeom>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800" b="1">
                <a:solidFill>
                  <a:schemeClr val="bg1"/>
                </a:solidFill>
                <a:effectLst>
                  <a:outerShdw blurRad="38100" dist="38100" dir="2700000" algn="tl">
                    <a:srgbClr val="C0C0C0"/>
                  </a:outerShdw>
                </a:effectLst>
              </a:rPr>
              <a:t>分析客户拨打热线的原因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658" name="组合 90"/>
          <p:cNvGrpSpPr>
            <a:grpSpLocks/>
          </p:cNvGrpSpPr>
          <p:nvPr/>
        </p:nvGrpSpPr>
        <p:grpSpPr bwMode="auto">
          <a:xfrm rot="3781698">
            <a:off x="4103688" y="3563938"/>
            <a:ext cx="2728912" cy="3211512"/>
            <a:chOff x="4389119" y="3864855"/>
            <a:chExt cx="2729707" cy="3211514"/>
          </a:xfrm>
        </p:grpSpPr>
        <p:pic>
          <p:nvPicPr>
            <p:cNvPr id="198659" name="Picture 27"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19" y="3887080"/>
              <a:ext cx="269875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Arc 28"/>
            <p:cNvSpPr>
              <a:spLocks/>
            </p:cNvSpPr>
            <p:nvPr/>
          </p:nvSpPr>
          <p:spPr bwMode="gray">
            <a:xfrm rot="5400000" flipH="1" flipV="1">
              <a:off x="3782452" y="4501585"/>
              <a:ext cx="2589214" cy="1370412"/>
            </a:xfrm>
            <a:custGeom>
              <a:avLst/>
              <a:gdLst>
                <a:gd name="T0" fmla="*/ 0 w 41981"/>
                <a:gd name="T1" fmla="*/ 0 h 21791"/>
                <a:gd name="T2" fmla="*/ 0 w 41981"/>
                <a:gd name="T3" fmla="*/ 0 h 21791"/>
                <a:gd name="T4" fmla="*/ 0 w 41981"/>
                <a:gd name="T5" fmla="*/ 0 h 21791"/>
                <a:gd name="T6" fmla="*/ 0 60000 65536"/>
                <a:gd name="T7" fmla="*/ 0 60000 65536"/>
                <a:gd name="T8" fmla="*/ 0 60000 65536"/>
                <a:gd name="T9" fmla="*/ 0 w 41981"/>
                <a:gd name="T10" fmla="*/ 0 h 21791"/>
                <a:gd name="T11" fmla="*/ 41981 w 41981"/>
                <a:gd name="T12" fmla="*/ 21791 h 21791"/>
              </a:gdLst>
              <a:ahLst/>
              <a:cxnLst>
                <a:cxn ang="T6">
                  <a:pos x="T0" y="T1"/>
                </a:cxn>
                <a:cxn ang="T7">
                  <a:pos x="T2" y="T3"/>
                </a:cxn>
                <a:cxn ang="T8">
                  <a:pos x="T4" y="T5"/>
                </a:cxn>
              </a:cxnLst>
              <a:rect l="T9" t="T10" r="T11" b="T12"/>
              <a:pathLst>
                <a:path w="41981" h="21791" fill="none" extrusionOk="0">
                  <a:moveTo>
                    <a:pt x="-1" y="14446"/>
                  </a:moveTo>
                  <a:cubicBezTo>
                    <a:pt x="3037" y="5792"/>
                    <a:pt x="11209" y="-1"/>
                    <a:pt x="20381" y="0"/>
                  </a:cubicBezTo>
                  <a:cubicBezTo>
                    <a:pt x="32310" y="0"/>
                    <a:pt x="41981" y="9670"/>
                    <a:pt x="41981" y="21600"/>
                  </a:cubicBezTo>
                  <a:cubicBezTo>
                    <a:pt x="41981" y="21663"/>
                    <a:pt x="41980" y="21727"/>
                    <a:pt x="41980" y="21791"/>
                  </a:cubicBezTo>
                </a:path>
                <a:path w="41981" h="21791" stroke="0" extrusionOk="0">
                  <a:moveTo>
                    <a:pt x="-1" y="14446"/>
                  </a:moveTo>
                  <a:cubicBezTo>
                    <a:pt x="3037" y="5792"/>
                    <a:pt x="11209" y="-1"/>
                    <a:pt x="20381" y="0"/>
                  </a:cubicBezTo>
                  <a:cubicBezTo>
                    <a:pt x="32310" y="0"/>
                    <a:pt x="41981" y="9670"/>
                    <a:pt x="41981" y="21600"/>
                  </a:cubicBezTo>
                  <a:cubicBezTo>
                    <a:pt x="41981" y="21663"/>
                    <a:pt x="41980" y="21727"/>
                    <a:pt x="41980" y="21791"/>
                  </a:cubicBezTo>
                  <a:lnTo>
                    <a:pt x="20381" y="21600"/>
                  </a:lnTo>
                  <a:close/>
                </a:path>
              </a:pathLst>
            </a:custGeom>
            <a:solidFill>
              <a:srgbClr val="5EB4B4">
                <a:alpha val="50195"/>
              </a:srgbClr>
            </a:solidFill>
            <a:ln w="9525">
              <a:noFill/>
              <a:round/>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sp>
          <p:nvSpPr>
            <p:cNvPr id="70" name="Arc 29"/>
            <p:cNvSpPr>
              <a:spLocks/>
            </p:cNvSpPr>
            <p:nvPr/>
          </p:nvSpPr>
          <p:spPr bwMode="gray">
            <a:xfrm rot="16490432" flipH="1" flipV="1">
              <a:off x="5475330" y="5035709"/>
              <a:ext cx="1441451" cy="1670537"/>
            </a:xfrm>
            <a:custGeom>
              <a:avLst/>
              <a:gdLst>
                <a:gd name="T0" fmla="*/ 0 w 23364"/>
                <a:gd name="T1" fmla="*/ 0 h 27056"/>
                <a:gd name="T2" fmla="*/ 0 w 23364"/>
                <a:gd name="T3" fmla="*/ 0 h 27056"/>
                <a:gd name="T4" fmla="*/ 0 w 23364"/>
                <a:gd name="T5" fmla="*/ 0 h 27056"/>
                <a:gd name="T6" fmla="*/ 0 60000 65536"/>
                <a:gd name="T7" fmla="*/ 0 60000 65536"/>
                <a:gd name="T8" fmla="*/ 0 60000 65536"/>
                <a:gd name="T9" fmla="*/ 0 w 23364"/>
                <a:gd name="T10" fmla="*/ 0 h 27056"/>
                <a:gd name="T11" fmla="*/ 23364 w 23364"/>
                <a:gd name="T12" fmla="*/ 27056 h 27056"/>
              </a:gdLst>
              <a:ahLst/>
              <a:cxnLst>
                <a:cxn ang="T6">
                  <a:pos x="T0" y="T1"/>
                </a:cxn>
                <a:cxn ang="T7">
                  <a:pos x="T2" y="T3"/>
                </a:cxn>
                <a:cxn ang="T8">
                  <a:pos x="T4" y="T5"/>
                </a:cxn>
              </a:cxnLst>
              <a:rect l="T9" t="T10" r="T11" b="T12"/>
              <a:pathLst>
                <a:path w="23364" h="27056" fill="none" extrusionOk="0">
                  <a:moveTo>
                    <a:pt x="0" y="72"/>
                  </a:moveTo>
                  <a:cubicBezTo>
                    <a:pt x="586" y="24"/>
                    <a:pt x="1175" y="-1"/>
                    <a:pt x="1764" y="0"/>
                  </a:cubicBezTo>
                  <a:cubicBezTo>
                    <a:pt x="13693" y="0"/>
                    <a:pt x="23364" y="9670"/>
                    <a:pt x="23364" y="21600"/>
                  </a:cubicBezTo>
                  <a:cubicBezTo>
                    <a:pt x="23364" y="23441"/>
                    <a:pt x="23128" y="25274"/>
                    <a:pt x="22663" y="27055"/>
                  </a:cubicBezTo>
                </a:path>
                <a:path w="23364" h="27056" stroke="0" extrusionOk="0">
                  <a:moveTo>
                    <a:pt x="0" y="72"/>
                  </a:moveTo>
                  <a:cubicBezTo>
                    <a:pt x="586" y="24"/>
                    <a:pt x="1175" y="-1"/>
                    <a:pt x="1764" y="0"/>
                  </a:cubicBezTo>
                  <a:cubicBezTo>
                    <a:pt x="13693" y="0"/>
                    <a:pt x="23364" y="9670"/>
                    <a:pt x="23364" y="21600"/>
                  </a:cubicBezTo>
                  <a:cubicBezTo>
                    <a:pt x="23364" y="23441"/>
                    <a:pt x="23128" y="25274"/>
                    <a:pt x="22663" y="27055"/>
                  </a:cubicBezTo>
                  <a:lnTo>
                    <a:pt x="1764" y="21600"/>
                  </a:lnTo>
                  <a:close/>
                </a:path>
              </a:pathLst>
            </a:custGeom>
            <a:solidFill>
              <a:srgbClr val="90A8B0">
                <a:alpha val="50195"/>
              </a:srgbClr>
            </a:solidFill>
            <a:ln w="9525">
              <a:noFill/>
              <a:round/>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sp>
          <p:nvSpPr>
            <p:cNvPr id="71" name="Arc 30"/>
            <p:cNvSpPr>
              <a:spLocks/>
            </p:cNvSpPr>
            <p:nvPr/>
          </p:nvSpPr>
          <p:spPr bwMode="gray">
            <a:xfrm rot="11090432" flipH="1" flipV="1">
              <a:off x="5800118" y="3961631"/>
              <a:ext cx="801922" cy="1303338"/>
            </a:xfrm>
            <a:custGeom>
              <a:avLst/>
              <a:gdLst>
                <a:gd name="T0" fmla="*/ 0 w 12999"/>
                <a:gd name="T1" fmla="*/ 0 h 21112"/>
                <a:gd name="T2" fmla="*/ 0 w 12999"/>
                <a:gd name="T3" fmla="*/ 0 h 21112"/>
                <a:gd name="T4" fmla="*/ 0 w 12999"/>
                <a:gd name="T5" fmla="*/ 0 h 21112"/>
                <a:gd name="T6" fmla="*/ 0 60000 65536"/>
                <a:gd name="T7" fmla="*/ 0 60000 65536"/>
                <a:gd name="T8" fmla="*/ 0 60000 65536"/>
                <a:gd name="T9" fmla="*/ 0 w 12999"/>
                <a:gd name="T10" fmla="*/ 0 h 21112"/>
                <a:gd name="T11" fmla="*/ 12999 w 12999"/>
                <a:gd name="T12" fmla="*/ 21112 h 21112"/>
              </a:gdLst>
              <a:ahLst/>
              <a:cxnLst>
                <a:cxn ang="T6">
                  <a:pos x="T0" y="T1"/>
                </a:cxn>
                <a:cxn ang="T7">
                  <a:pos x="T2" y="T3"/>
                </a:cxn>
                <a:cxn ang="T8">
                  <a:pos x="T4" y="T5"/>
                </a:cxn>
              </a:cxnLst>
              <a:rect l="T9" t="T10" r="T11" b="T12"/>
              <a:pathLst>
                <a:path w="12999" h="21112" fill="none" extrusionOk="0">
                  <a:moveTo>
                    <a:pt x="4565" y="-1"/>
                  </a:moveTo>
                  <a:cubicBezTo>
                    <a:pt x="7622" y="661"/>
                    <a:pt x="10500" y="1978"/>
                    <a:pt x="12999" y="3861"/>
                  </a:cubicBezTo>
                </a:path>
                <a:path w="12999" h="21112" stroke="0" extrusionOk="0">
                  <a:moveTo>
                    <a:pt x="4565" y="-1"/>
                  </a:moveTo>
                  <a:cubicBezTo>
                    <a:pt x="7622" y="661"/>
                    <a:pt x="10500" y="1978"/>
                    <a:pt x="12999" y="3861"/>
                  </a:cubicBezTo>
                  <a:lnTo>
                    <a:pt x="0" y="21112"/>
                  </a:lnTo>
                  <a:close/>
                </a:path>
              </a:pathLst>
            </a:custGeom>
            <a:solidFill>
              <a:srgbClr val="E49514">
                <a:alpha val="50195"/>
              </a:srgbClr>
            </a:solidFill>
            <a:ln w="9525">
              <a:noFill/>
              <a:round/>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sp>
          <p:nvSpPr>
            <p:cNvPr id="72" name="Arc 31"/>
            <p:cNvSpPr>
              <a:spLocks/>
            </p:cNvSpPr>
            <p:nvPr/>
          </p:nvSpPr>
          <p:spPr bwMode="gray">
            <a:xfrm rot="13924529" flipH="1" flipV="1">
              <a:off x="5926044" y="4382906"/>
              <a:ext cx="1050926" cy="1335476"/>
            </a:xfrm>
            <a:custGeom>
              <a:avLst/>
              <a:gdLst>
                <a:gd name="T0" fmla="*/ 0 w 17040"/>
                <a:gd name="T1" fmla="*/ 0 h 21600"/>
                <a:gd name="T2" fmla="*/ 0 w 17040"/>
                <a:gd name="T3" fmla="*/ 0 h 21600"/>
                <a:gd name="T4" fmla="*/ 0 w 17040"/>
                <a:gd name="T5" fmla="*/ 0 h 21600"/>
                <a:gd name="T6" fmla="*/ 0 60000 65536"/>
                <a:gd name="T7" fmla="*/ 0 60000 65536"/>
                <a:gd name="T8" fmla="*/ 0 60000 65536"/>
                <a:gd name="T9" fmla="*/ 0 w 17040"/>
                <a:gd name="T10" fmla="*/ 0 h 21600"/>
                <a:gd name="T11" fmla="*/ 17040 w 17040"/>
                <a:gd name="T12" fmla="*/ 21600 h 21600"/>
              </a:gdLst>
              <a:ahLst/>
              <a:cxnLst>
                <a:cxn ang="T6">
                  <a:pos x="T0" y="T1"/>
                </a:cxn>
                <a:cxn ang="T7">
                  <a:pos x="T2" y="T3"/>
                </a:cxn>
                <a:cxn ang="T8">
                  <a:pos x="T4" y="T5"/>
                </a:cxn>
              </a:cxnLst>
              <a:rect l="T9" t="T10" r="T11" b="T12"/>
              <a:pathLst>
                <a:path w="17040" h="21600" fill="none" extrusionOk="0">
                  <a:moveTo>
                    <a:pt x="-1" y="343"/>
                  </a:moveTo>
                  <a:cubicBezTo>
                    <a:pt x="1266" y="114"/>
                    <a:pt x="2550" y="-1"/>
                    <a:pt x="3837" y="0"/>
                  </a:cubicBezTo>
                  <a:cubicBezTo>
                    <a:pt x="8615" y="0"/>
                    <a:pt x="13258" y="1584"/>
                    <a:pt x="17040" y="4504"/>
                  </a:cubicBezTo>
                </a:path>
                <a:path w="17040" h="21600" stroke="0" extrusionOk="0">
                  <a:moveTo>
                    <a:pt x="-1" y="343"/>
                  </a:moveTo>
                  <a:cubicBezTo>
                    <a:pt x="1266" y="114"/>
                    <a:pt x="2550" y="-1"/>
                    <a:pt x="3837" y="0"/>
                  </a:cubicBezTo>
                  <a:cubicBezTo>
                    <a:pt x="8615" y="0"/>
                    <a:pt x="13258" y="1584"/>
                    <a:pt x="17040" y="4504"/>
                  </a:cubicBezTo>
                  <a:lnTo>
                    <a:pt x="3837" y="21600"/>
                  </a:lnTo>
                  <a:close/>
                </a:path>
              </a:pathLst>
            </a:custGeom>
            <a:solidFill>
              <a:srgbClr val="702424">
                <a:alpha val="50195"/>
              </a:srgbClr>
            </a:solidFill>
            <a:ln w="9525">
              <a:noFill/>
              <a:round/>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sp>
          <p:nvSpPr>
            <p:cNvPr id="73" name="Arc 32"/>
            <p:cNvSpPr>
              <a:spLocks/>
            </p:cNvSpPr>
            <p:nvPr/>
          </p:nvSpPr>
          <p:spPr bwMode="gray">
            <a:xfrm rot="9746424" flipH="1" flipV="1">
              <a:off x="5543432" y="3865288"/>
              <a:ext cx="755870" cy="1268414"/>
            </a:xfrm>
            <a:custGeom>
              <a:avLst/>
              <a:gdLst>
                <a:gd name="T0" fmla="*/ 0 w 12246"/>
                <a:gd name="T1" fmla="*/ 0 h 20557"/>
                <a:gd name="T2" fmla="*/ 0 w 12246"/>
                <a:gd name="T3" fmla="*/ 0 h 20557"/>
                <a:gd name="T4" fmla="*/ 0 w 12246"/>
                <a:gd name="T5" fmla="*/ 0 h 20557"/>
                <a:gd name="T6" fmla="*/ 0 60000 65536"/>
                <a:gd name="T7" fmla="*/ 0 60000 65536"/>
                <a:gd name="T8" fmla="*/ 0 60000 65536"/>
                <a:gd name="T9" fmla="*/ 0 w 12246"/>
                <a:gd name="T10" fmla="*/ 0 h 20557"/>
                <a:gd name="T11" fmla="*/ 12246 w 12246"/>
                <a:gd name="T12" fmla="*/ 20557 h 20557"/>
              </a:gdLst>
              <a:ahLst/>
              <a:cxnLst>
                <a:cxn ang="T6">
                  <a:pos x="T0" y="T1"/>
                </a:cxn>
                <a:cxn ang="T7">
                  <a:pos x="T2" y="T3"/>
                </a:cxn>
                <a:cxn ang="T8">
                  <a:pos x="T4" y="T5"/>
                </a:cxn>
              </a:cxnLst>
              <a:rect l="T9" t="T10" r="T11" b="T12"/>
              <a:pathLst>
                <a:path w="12246" h="20557" fill="none" extrusionOk="0">
                  <a:moveTo>
                    <a:pt x="6630" y="0"/>
                  </a:moveTo>
                  <a:cubicBezTo>
                    <a:pt x="8626" y="643"/>
                    <a:pt x="10518" y="1574"/>
                    <a:pt x="12246" y="2763"/>
                  </a:cubicBezTo>
                </a:path>
                <a:path w="12246" h="20557" stroke="0" extrusionOk="0">
                  <a:moveTo>
                    <a:pt x="6630" y="0"/>
                  </a:moveTo>
                  <a:cubicBezTo>
                    <a:pt x="8626" y="643"/>
                    <a:pt x="10518" y="1574"/>
                    <a:pt x="12246" y="2763"/>
                  </a:cubicBezTo>
                  <a:lnTo>
                    <a:pt x="0" y="20557"/>
                  </a:lnTo>
                  <a:close/>
                </a:path>
              </a:pathLst>
            </a:custGeom>
            <a:solidFill>
              <a:srgbClr val="6E9349">
                <a:alpha val="50195"/>
              </a:srgbClr>
            </a:solidFill>
            <a:ln w="9525">
              <a:noFill/>
              <a:round/>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grpSp>
          <p:nvGrpSpPr>
            <p:cNvPr id="198665" name="Group 36"/>
            <p:cNvGrpSpPr>
              <a:grpSpLocks/>
            </p:cNvGrpSpPr>
            <p:nvPr/>
          </p:nvGrpSpPr>
          <p:grpSpPr bwMode="auto">
            <a:xfrm rot="-3733502" flipH="1" flipV="1">
              <a:off x="5238432" y="5631743"/>
              <a:ext cx="2344738" cy="544513"/>
              <a:chOff x="2528" y="1060"/>
              <a:chExt cx="894" cy="236"/>
            </a:xfrm>
          </p:grpSpPr>
          <p:grpSp>
            <p:nvGrpSpPr>
              <p:cNvPr id="198666" name="Group 37"/>
              <p:cNvGrpSpPr>
                <a:grpSpLocks/>
              </p:cNvGrpSpPr>
              <p:nvPr/>
            </p:nvGrpSpPr>
            <p:grpSpPr bwMode="auto">
              <a:xfrm>
                <a:off x="2528" y="1060"/>
                <a:ext cx="742" cy="186"/>
                <a:chOff x="1565" y="2568"/>
                <a:chExt cx="1118" cy="279"/>
              </a:xfrm>
            </p:grpSpPr>
            <p:sp>
              <p:nvSpPr>
                <p:cNvPr id="84" name="AutoShape 38"/>
                <p:cNvSpPr>
                  <a:spLocks noChangeArrowheads="1"/>
                </p:cNvSpPr>
                <p:nvPr/>
              </p:nvSpPr>
              <p:spPr bwMode="white">
                <a:xfrm rot="5263130">
                  <a:off x="1876" y="2284"/>
                  <a:ext cx="223" cy="815"/>
                </a:xfrm>
                <a:prstGeom prst="moon">
                  <a:avLst>
                    <a:gd name="adj" fmla="val 49773"/>
                  </a:avLst>
                </a:prstGeom>
                <a:solidFill>
                  <a:srgbClr val="FFFFFF">
                    <a:alpha val="1176"/>
                  </a:srgbClr>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sp>
              <p:nvSpPr>
                <p:cNvPr id="85" name="AutoShape 39"/>
                <p:cNvSpPr>
                  <a:spLocks noChangeArrowheads="1"/>
                </p:cNvSpPr>
                <p:nvPr/>
              </p:nvSpPr>
              <p:spPr bwMode="white">
                <a:xfrm rot="6078281">
                  <a:off x="2015" y="2285"/>
                  <a:ext cx="223" cy="814"/>
                </a:xfrm>
                <a:prstGeom prst="moon">
                  <a:avLst>
                    <a:gd name="adj" fmla="val 49773"/>
                  </a:avLst>
                </a:prstGeom>
                <a:solidFill>
                  <a:srgbClr val="FFFFFF">
                    <a:alpha val="1176"/>
                  </a:srgbClr>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sp>
              <p:nvSpPr>
                <p:cNvPr id="86" name="AutoShape 40"/>
                <p:cNvSpPr>
                  <a:spLocks noChangeArrowheads="1"/>
                </p:cNvSpPr>
                <p:nvPr/>
              </p:nvSpPr>
              <p:spPr bwMode="white">
                <a:xfrm rot="6373927">
                  <a:off x="2085" y="2312"/>
                  <a:ext cx="227" cy="814"/>
                </a:xfrm>
                <a:prstGeom prst="moon">
                  <a:avLst>
                    <a:gd name="adj" fmla="val 49773"/>
                  </a:avLst>
                </a:prstGeom>
                <a:solidFill>
                  <a:srgbClr val="FFFFFF">
                    <a:alpha val="1176"/>
                  </a:srgbClr>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sp>
              <p:nvSpPr>
                <p:cNvPr id="87" name="AutoShape 41"/>
                <p:cNvSpPr>
                  <a:spLocks noChangeArrowheads="1"/>
                </p:cNvSpPr>
                <p:nvPr/>
              </p:nvSpPr>
              <p:spPr bwMode="white">
                <a:xfrm rot="6906312">
                  <a:off x="2176" y="2337"/>
                  <a:ext cx="227" cy="814"/>
                </a:xfrm>
                <a:prstGeom prst="moon">
                  <a:avLst>
                    <a:gd name="adj" fmla="val 49773"/>
                  </a:avLst>
                </a:prstGeom>
                <a:solidFill>
                  <a:srgbClr val="FFFFFF">
                    <a:alpha val="1176"/>
                  </a:srgbClr>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grpSp>
          <p:grpSp>
            <p:nvGrpSpPr>
              <p:cNvPr id="198671" name="Group 42"/>
              <p:cNvGrpSpPr>
                <a:grpSpLocks/>
              </p:cNvGrpSpPr>
              <p:nvPr/>
            </p:nvGrpSpPr>
            <p:grpSpPr bwMode="auto">
              <a:xfrm rot="1353540">
                <a:off x="2680" y="1110"/>
                <a:ext cx="742" cy="186"/>
                <a:chOff x="1565" y="2568"/>
                <a:chExt cx="1118" cy="279"/>
              </a:xfrm>
            </p:grpSpPr>
            <p:sp>
              <p:nvSpPr>
                <p:cNvPr id="80" name="AutoShape 43"/>
                <p:cNvSpPr>
                  <a:spLocks noChangeArrowheads="1"/>
                </p:cNvSpPr>
                <p:nvPr/>
              </p:nvSpPr>
              <p:spPr bwMode="white">
                <a:xfrm rot="5263130">
                  <a:off x="1878" y="2279"/>
                  <a:ext cx="227" cy="814"/>
                </a:xfrm>
                <a:prstGeom prst="moon">
                  <a:avLst>
                    <a:gd name="adj" fmla="val 49773"/>
                  </a:avLst>
                </a:prstGeom>
                <a:solidFill>
                  <a:srgbClr val="FFFFFF">
                    <a:alpha val="1176"/>
                  </a:srgbClr>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sp>
              <p:nvSpPr>
                <p:cNvPr id="81" name="AutoShape 44"/>
                <p:cNvSpPr>
                  <a:spLocks noChangeArrowheads="1"/>
                </p:cNvSpPr>
                <p:nvPr/>
              </p:nvSpPr>
              <p:spPr bwMode="white">
                <a:xfrm rot="6078281">
                  <a:off x="2013" y="2278"/>
                  <a:ext cx="227" cy="814"/>
                </a:xfrm>
                <a:prstGeom prst="moon">
                  <a:avLst>
                    <a:gd name="adj" fmla="val 49773"/>
                  </a:avLst>
                </a:prstGeom>
                <a:solidFill>
                  <a:srgbClr val="FFFFFF">
                    <a:alpha val="1176"/>
                  </a:srgbClr>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sp>
              <p:nvSpPr>
                <p:cNvPr id="82" name="AutoShape 45"/>
                <p:cNvSpPr>
                  <a:spLocks noChangeArrowheads="1"/>
                </p:cNvSpPr>
                <p:nvPr/>
              </p:nvSpPr>
              <p:spPr bwMode="white">
                <a:xfrm rot="6373927">
                  <a:off x="2089" y="2298"/>
                  <a:ext cx="227" cy="814"/>
                </a:xfrm>
                <a:prstGeom prst="moon">
                  <a:avLst>
                    <a:gd name="adj" fmla="val 49773"/>
                  </a:avLst>
                </a:prstGeom>
                <a:solidFill>
                  <a:srgbClr val="FFFFFF">
                    <a:alpha val="1176"/>
                  </a:srgbClr>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sp>
              <p:nvSpPr>
                <p:cNvPr id="83" name="AutoShape 46"/>
                <p:cNvSpPr>
                  <a:spLocks noChangeArrowheads="1"/>
                </p:cNvSpPr>
                <p:nvPr/>
              </p:nvSpPr>
              <p:spPr bwMode="white">
                <a:xfrm rot="6906312">
                  <a:off x="2178" y="2334"/>
                  <a:ext cx="227" cy="814"/>
                </a:xfrm>
                <a:prstGeom prst="moon">
                  <a:avLst>
                    <a:gd name="adj" fmla="val 49773"/>
                  </a:avLst>
                </a:prstGeom>
                <a:solidFill>
                  <a:srgbClr val="FFFFFF">
                    <a:alpha val="1176"/>
                  </a:srgbClr>
                </a:solidFill>
                <a:ln w="9525">
                  <a:noFill/>
                  <a:miter lim="800000"/>
                  <a:headEnd/>
                  <a:tailEnd/>
                </a:ln>
              </p:spPr>
              <p:txBody>
                <a:bodyPr wrap="none" anchor="ctr"/>
                <a:lstStyle/>
                <a:p>
                  <a:pPr fontAlgn="auto">
                    <a:spcBef>
                      <a:spcPts val="0"/>
                    </a:spcBef>
                    <a:spcAft>
                      <a:spcPts val="0"/>
                    </a:spcAft>
                    <a:defRPr/>
                  </a:pPr>
                  <a:endParaRPr lang="zh-CN" altLang="en-US" kern="0">
                    <a:solidFill>
                      <a:sysClr val="windowText" lastClr="000000"/>
                    </a:solidFill>
                    <a:ea typeface="黑体" pitchFamily="2" charset="-122"/>
                    <a:cs typeface="Arial" charset="0"/>
                  </a:endParaRPr>
                </a:p>
              </p:txBody>
            </p:sp>
          </p:grpSp>
        </p:grpSp>
      </p:grpSp>
      <p:sp>
        <p:nvSpPr>
          <p:cNvPr id="17411" name="矩形 21"/>
          <p:cNvSpPr>
            <a:spLocks noChangeArrowheads="1"/>
          </p:cNvSpPr>
          <p:nvPr/>
        </p:nvSpPr>
        <p:spPr bwMode="auto">
          <a:xfrm>
            <a:off x="1238250" y="1119188"/>
            <a:ext cx="7048500" cy="365125"/>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None/>
            </a:pPr>
            <a:r>
              <a:rPr lang="en-US" altLang="zh-CN">
                <a:solidFill>
                  <a:srgbClr val="404040"/>
                </a:solidFill>
                <a:latin typeface="微软雅黑" charset="0"/>
                <a:ea typeface="微软雅黑" charset="0"/>
              </a:rPr>
              <a:t>“Tell me why”</a:t>
            </a:r>
            <a:r>
              <a:rPr lang="zh-CN" altLang="en-US">
                <a:solidFill>
                  <a:srgbClr val="404040"/>
                </a:solidFill>
                <a:latin typeface="微软雅黑" charset="0"/>
                <a:ea typeface="微软雅黑" charset="0"/>
              </a:rPr>
              <a:t>三步走，逐步细究原因，直至末梢</a:t>
            </a:r>
          </a:p>
        </p:txBody>
      </p:sp>
      <p:grpSp>
        <p:nvGrpSpPr>
          <p:cNvPr id="198677" name="组合 33"/>
          <p:cNvGrpSpPr>
            <a:grpSpLocks/>
          </p:cNvGrpSpPr>
          <p:nvPr/>
        </p:nvGrpSpPr>
        <p:grpSpPr bwMode="auto">
          <a:xfrm>
            <a:off x="436563" y="1695450"/>
            <a:ext cx="7832725" cy="1925638"/>
            <a:chOff x="245660" y="1471835"/>
            <a:chExt cx="7833102" cy="1926458"/>
          </a:xfrm>
        </p:grpSpPr>
        <p:grpSp>
          <p:nvGrpSpPr>
            <p:cNvPr id="198678" name="组合 16"/>
            <p:cNvGrpSpPr>
              <a:grpSpLocks/>
            </p:cNvGrpSpPr>
            <p:nvPr/>
          </p:nvGrpSpPr>
          <p:grpSpPr bwMode="auto">
            <a:xfrm>
              <a:off x="245660" y="1471835"/>
              <a:ext cx="7833102" cy="1926458"/>
              <a:chOff x="0" y="1294414"/>
              <a:chExt cx="7833102" cy="1926458"/>
            </a:xfrm>
          </p:grpSpPr>
          <p:pic>
            <p:nvPicPr>
              <p:cNvPr id="6" name="Picture 1"/>
              <p:cNvPicPr>
                <a:picLocks noChangeAspect="1" noChangeArrowheads="1"/>
              </p:cNvPicPr>
              <p:nvPr/>
            </p:nvPicPr>
            <p:blipFill>
              <a:blip r:embed="rId4"/>
              <a:srcRect/>
              <a:stretch>
                <a:fillRect/>
              </a:stretch>
            </p:blipFill>
            <p:spPr bwMode="auto">
              <a:xfrm>
                <a:off x="909681" y="1294414"/>
                <a:ext cx="6923421" cy="1926458"/>
              </a:xfrm>
              <a:prstGeom prst="rect">
                <a:avLst/>
              </a:prstGeom>
              <a:noFill/>
              <a:ln w="9525">
                <a:solidFill>
                  <a:schemeClr val="bg1">
                    <a:lumMod val="75000"/>
                  </a:schemeClr>
                </a:solidFill>
                <a:miter lim="800000"/>
                <a:headEnd/>
                <a:tailEnd/>
              </a:ln>
            </p:spPr>
          </p:pic>
          <p:sp>
            <p:nvSpPr>
              <p:cNvPr id="198680" name="TextBox 25"/>
              <p:cNvSpPr txBox="1">
                <a:spLocks noChangeArrowheads="1"/>
              </p:cNvSpPr>
              <p:nvPr/>
            </p:nvSpPr>
            <p:spPr bwMode="auto">
              <a:xfrm>
                <a:off x="0" y="1386803"/>
                <a:ext cx="929390"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None/>
                </a:pPr>
                <a:r>
                  <a:rPr lang="en-US" altLang="zh-CN">
                    <a:latin typeface="微软雅黑" charset="0"/>
                    <a:ea typeface="微软雅黑" charset="0"/>
                  </a:rPr>
                  <a:t>Step1</a:t>
                </a:r>
              </a:p>
              <a:p>
                <a:pPr eaLnBrk="1" hangingPunct="1">
                  <a:lnSpc>
                    <a:spcPct val="105000"/>
                  </a:lnSpc>
                  <a:buFont typeface="Wingdings" charset="2"/>
                  <a:buNone/>
                </a:pPr>
                <a:r>
                  <a:rPr lang="en-US" altLang="zh-CN">
                    <a:latin typeface="微软雅黑" charset="0"/>
                    <a:ea typeface="微软雅黑" charset="0"/>
                  </a:rPr>
                  <a:t>Why:</a:t>
                </a:r>
                <a:endParaRPr lang="zh-CN" altLang="en-US">
                  <a:latin typeface="微软雅黑" charset="0"/>
                  <a:ea typeface="微软雅黑" charset="0"/>
                </a:endParaRPr>
              </a:p>
            </p:txBody>
          </p:sp>
        </p:grpSp>
        <p:sp>
          <p:nvSpPr>
            <p:cNvPr id="198681" name="椭圆形标注 6"/>
            <p:cNvSpPr>
              <a:spLocks noChangeArrowheads="1"/>
            </p:cNvSpPr>
            <p:nvPr/>
          </p:nvSpPr>
          <p:spPr bwMode="auto">
            <a:xfrm>
              <a:off x="3456544" y="1908901"/>
              <a:ext cx="1733264" cy="338299"/>
            </a:xfrm>
            <a:prstGeom prst="wedgeEllipseCallout">
              <a:avLst>
                <a:gd name="adj1" fmla="val 60245"/>
                <a:gd name="adj2" fmla="val -122815"/>
              </a:avLst>
            </a:prstGeom>
            <a:solidFill>
              <a:schemeClr val="bg1"/>
            </a:solidFill>
            <a:ln w="0">
              <a:solidFill>
                <a:srgbClr val="A2003E"/>
              </a:solidFill>
              <a:round/>
              <a:headEnd/>
              <a:tailEnd/>
            </a:ln>
          </p:spPr>
          <p:txBody>
            <a:bodyPr lIns="36000" tIns="0" rIns="3600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None/>
              </a:pPr>
              <a:r>
                <a:rPr lang="en-US" altLang="zh-CN" sz="1600">
                  <a:solidFill>
                    <a:srgbClr val="A2003E"/>
                  </a:solidFill>
                </a:rPr>
                <a:t>Tell me why</a:t>
              </a:r>
              <a:endParaRPr lang="zh-CN" altLang="en-US" sz="1600">
                <a:solidFill>
                  <a:srgbClr val="A2003E"/>
                </a:solidFill>
              </a:endParaRPr>
            </a:p>
          </p:txBody>
        </p:sp>
      </p:grpSp>
      <p:sp>
        <p:nvSpPr>
          <p:cNvPr id="198682" name="TextBox 26"/>
          <p:cNvSpPr txBox="1">
            <a:spLocks noChangeArrowheads="1"/>
          </p:cNvSpPr>
          <p:nvPr/>
        </p:nvSpPr>
        <p:spPr bwMode="auto">
          <a:xfrm>
            <a:off x="477838" y="3709988"/>
            <a:ext cx="1436687"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None/>
            </a:pPr>
            <a:r>
              <a:rPr lang="en-US" altLang="zh-CN">
                <a:latin typeface="微软雅黑" charset="0"/>
                <a:ea typeface="微软雅黑" charset="0"/>
              </a:rPr>
              <a:t>Step2</a:t>
            </a:r>
          </a:p>
          <a:p>
            <a:pPr eaLnBrk="1" hangingPunct="1">
              <a:lnSpc>
                <a:spcPct val="105000"/>
              </a:lnSpc>
              <a:buFont typeface="Wingdings" charset="2"/>
              <a:buNone/>
            </a:pPr>
            <a:r>
              <a:rPr lang="zh-CN" altLang="en-US">
                <a:latin typeface="微软雅黑" charset="0"/>
                <a:ea typeface="微软雅黑" charset="0"/>
              </a:rPr>
              <a:t>聚焦问题：</a:t>
            </a:r>
          </a:p>
        </p:txBody>
      </p:sp>
      <p:grpSp>
        <p:nvGrpSpPr>
          <p:cNvPr id="198683" name="组合 20"/>
          <p:cNvGrpSpPr>
            <a:grpSpLocks/>
          </p:cNvGrpSpPr>
          <p:nvPr/>
        </p:nvGrpSpPr>
        <p:grpSpPr bwMode="auto">
          <a:xfrm>
            <a:off x="1276350" y="4557713"/>
            <a:ext cx="2940050" cy="1774825"/>
            <a:chOff x="416124" y="4312557"/>
            <a:chExt cx="3942944" cy="1676945"/>
          </a:xfrm>
        </p:grpSpPr>
        <p:pic>
          <p:nvPicPr>
            <p:cNvPr id="19868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124" y="4312557"/>
              <a:ext cx="3942944" cy="167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85" name="椭圆 23"/>
            <p:cNvSpPr>
              <a:spLocks noChangeArrowheads="1"/>
            </p:cNvSpPr>
            <p:nvPr/>
          </p:nvSpPr>
          <p:spPr bwMode="auto">
            <a:xfrm>
              <a:off x="839790" y="4733326"/>
              <a:ext cx="245648" cy="172623"/>
            </a:xfrm>
            <a:prstGeom prst="ellipse">
              <a:avLst/>
            </a:prstGeom>
            <a:noFill/>
            <a:ln w="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sp>
          <p:nvSpPr>
            <p:cNvPr id="198686" name="椭圆 24"/>
            <p:cNvSpPr>
              <a:spLocks noChangeArrowheads="1"/>
            </p:cNvSpPr>
            <p:nvPr/>
          </p:nvSpPr>
          <p:spPr bwMode="auto">
            <a:xfrm>
              <a:off x="1541640" y="4738721"/>
              <a:ext cx="245648" cy="172623"/>
            </a:xfrm>
            <a:prstGeom prst="ellipse">
              <a:avLst/>
            </a:prstGeom>
            <a:noFill/>
            <a:ln w="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sp>
          <p:nvSpPr>
            <p:cNvPr id="198687" name="椭圆 27"/>
            <p:cNvSpPr>
              <a:spLocks noChangeArrowheads="1"/>
            </p:cNvSpPr>
            <p:nvPr/>
          </p:nvSpPr>
          <p:spPr bwMode="auto">
            <a:xfrm>
              <a:off x="2138213" y="4744116"/>
              <a:ext cx="245648" cy="172623"/>
            </a:xfrm>
            <a:prstGeom prst="ellipse">
              <a:avLst/>
            </a:prstGeom>
            <a:noFill/>
            <a:ln w="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sp>
          <p:nvSpPr>
            <p:cNvPr id="198688" name="椭圆 30"/>
            <p:cNvSpPr>
              <a:spLocks noChangeArrowheads="1"/>
            </p:cNvSpPr>
            <p:nvPr/>
          </p:nvSpPr>
          <p:spPr bwMode="auto">
            <a:xfrm>
              <a:off x="2980433" y="4744116"/>
              <a:ext cx="245648" cy="172623"/>
            </a:xfrm>
            <a:prstGeom prst="ellipse">
              <a:avLst/>
            </a:prstGeom>
            <a:noFill/>
            <a:ln w="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grpSp>
      <p:sp>
        <p:nvSpPr>
          <p:cNvPr id="198689" name="圆角矩形标注 28"/>
          <p:cNvSpPr>
            <a:spLocks noChangeArrowheads="1"/>
          </p:cNvSpPr>
          <p:nvPr/>
        </p:nvSpPr>
        <p:spPr bwMode="auto">
          <a:xfrm>
            <a:off x="2165350" y="3857625"/>
            <a:ext cx="1993900" cy="603250"/>
          </a:xfrm>
          <a:prstGeom prst="wedgeRoundRectCallout">
            <a:avLst>
              <a:gd name="adj1" fmla="val -49898"/>
              <a:gd name="adj2" fmla="val 151907"/>
              <a:gd name="adj3" fmla="val 16667"/>
            </a:avLst>
          </a:prstGeom>
          <a:noFill/>
          <a:ln w="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None/>
            </a:pPr>
            <a:r>
              <a:rPr lang="zh-CN" altLang="en-US" sz="1400">
                <a:latin typeface="微软雅黑" charset="0"/>
                <a:ea typeface="微软雅黑" charset="0"/>
              </a:rPr>
              <a:t>聚焦月租、优惠、开通、套餐等关键信息</a:t>
            </a:r>
          </a:p>
        </p:txBody>
      </p:sp>
      <p:pic>
        <p:nvPicPr>
          <p:cNvPr id="15370" name="Picture 3" descr="E:\PPT素材\问号.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6650" y="5037138"/>
            <a:ext cx="10556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组合 38"/>
          <p:cNvGrpSpPr>
            <a:grpSpLocks/>
          </p:cNvGrpSpPr>
          <p:nvPr/>
        </p:nvGrpSpPr>
        <p:grpSpPr bwMode="auto">
          <a:xfrm>
            <a:off x="7164388" y="3916363"/>
            <a:ext cx="1665287" cy="955675"/>
            <a:chOff x="7246576" y="5036079"/>
            <a:chExt cx="1665412" cy="955523"/>
          </a:xfrm>
        </p:grpSpPr>
        <p:sp>
          <p:nvSpPr>
            <p:cNvPr id="198692" name="TextBox 37"/>
            <p:cNvSpPr txBox="1">
              <a:spLocks noChangeArrowheads="1"/>
            </p:cNvSpPr>
            <p:nvPr/>
          </p:nvSpPr>
          <p:spPr bwMode="auto">
            <a:xfrm>
              <a:off x="7451676" y="5236108"/>
              <a:ext cx="1460312"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None/>
              </a:pPr>
              <a:r>
                <a:rPr lang="zh-CN" altLang="en-US" sz="1600">
                  <a:latin typeface="微软雅黑" charset="0"/>
                  <a:ea typeface="微软雅黑" charset="0"/>
                </a:rPr>
                <a:t>客户最关心哪方面的优惠？</a:t>
              </a:r>
            </a:p>
          </p:txBody>
        </p:sp>
        <p:sp>
          <p:nvSpPr>
            <p:cNvPr id="37" name="云形标注 36"/>
            <p:cNvSpPr/>
            <p:nvPr/>
          </p:nvSpPr>
          <p:spPr bwMode="auto">
            <a:xfrm>
              <a:off x="7246576" y="5036079"/>
              <a:ext cx="1665412" cy="955523"/>
            </a:xfrm>
            <a:prstGeom prst="cloudCallout">
              <a:avLst>
                <a:gd name="adj1" fmla="val -74933"/>
                <a:gd name="adj2" fmla="val 98905"/>
              </a:avLst>
            </a:prstGeom>
            <a:noFill/>
            <a:ln w="0" cap="flat" cmpd="sng" algn="ctr">
              <a:solidFill>
                <a:schemeClr val="accent2">
                  <a:lumMod val="60000"/>
                  <a:lumOff val="40000"/>
                </a:schemeClr>
              </a:solidFill>
              <a:prstDash val="solid"/>
              <a:round/>
              <a:headEnd type="none" w="med" len="med"/>
              <a:tailEnd type="none" w="med" len="med"/>
            </a:ln>
            <a:effectLst/>
          </p:spPr>
          <p:txBody>
            <a:bodyPr/>
            <a:lstStyle/>
            <a:p>
              <a:pPr>
                <a:lnSpc>
                  <a:spcPct val="105000"/>
                </a:lnSpc>
                <a:buFont typeface="Wingdings" pitchFamily="2" charset="2"/>
                <a:buChar char="n"/>
                <a:defRPr/>
              </a:pPr>
              <a:endParaRPr lang="zh-CN" altLang="en-US">
                <a:ea typeface="宋体" pitchFamily="2" charset="-122"/>
                <a:cs typeface="Arial" charset="0"/>
              </a:endParaRPr>
            </a:p>
          </p:txBody>
        </p:sp>
      </p:grpSp>
      <p:sp>
        <p:nvSpPr>
          <p:cNvPr id="23" name="标题 1"/>
          <p:cNvSpPr txBox="1">
            <a:spLocks/>
          </p:cNvSpPr>
          <p:nvPr/>
        </p:nvSpPr>
        <p:spPr>
          <a:xfrm>
            <a:off x="690563" y="165100"/>
            <a:ext cx="8205787" cy="576263"/>
          </a:xfrm>
          <a:prstGeom prst="rect">
            <a:avLst/>
          </a:prstGeom>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800" b="1">
                <a:solidFill>
                  <a:schemeClr val="bg1"/>
                </a:solidFill>
                <a:effectLst>
                  <a:outerShdw blurRad="38100" dist="38100" dir="2700000" algn="tl">
                    <a:srgbClr val="C0C0C0"/>
                  </a:outerShdw>
                </a:effectLst>
              </a:rPr>
              <a:t>分析客户拨打热线的原因</a:t>
            </a:r>
          </a:p>
        </p:txBody>
      </p:sp>
      <p:sp>
        <p:nvSpPr>
          <p:cNvPr id="74" name="Text Box 33"/>
          <p:cNvSpPr txBox="1">
            <a:spLocks noChangeArrowheads="1"/>
          </p:cNvSpPr>
          <p:nvPr/>
        </p:nvSpPr>
        <p:spPr bwMode="auto">
          <a:xfrm>
            <a:off x="4775200" y="4264025"/>
            <a:ext cx="1066800" cy="461963"/>
          </a:xfrm>
          <a:prstGeom prst="rect">
            <a:avLst/>
          </a:prstGeom>
          <a:noFill/>
          <a:ln w="9525" algn="ctr">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200">
                <a:solidFill>
                  <a:srgbClr val="292929"/>
                </a:solidFill>
                <a:latin typeface="微软雅黑" charset="0"/>
                <a:ea typeface="微软雅黑" charset="0"/>
              </a:rPr>
              <a:t>开通方式</a:t>
            </a:r>
            <a:r>
              <a:rPr lang="en-US" altLang="zh-CN" sz="1200">
                <a:solidFill>
                  <a:srgbClr val="292929"/>
                </a:solidFill>
                <a:latin typeface="微软雅黑" charset="0"/>
                <a:ea typeface="微软雅黑" charset="0"/>
              </a:rPr>
              <a:t>34%</a:t>
            </a:r>
          </a:p>
        </p:txBody>
      </p:sp>
      <p:sp>
        <p:nvSpPr>
          <p:cNvPr id="75" name="Text Box 34"/>
          <p:cNvSpPr txBox="1">
            <a:spLocks noChangeArrowheads="1"/>
          </p:cNvSpPr>
          <p:nvPr/>
        </p:nvSpPr>
        <p:spPr bwMode="auto">
          <a:xfrm>
            <a:off x="4624388" y="5570538"/>
            <a:ext cx="1066800" cy="460375"/>
          </a:xfrm>
          <a:prstGeom prst="rect">
            <a:avLst/>
          </a:prstGeom>
          <a:noFill/>
          <a:ln w="9525" algn="ctr">
            <a:noFill/>
            <a:miter lim="800000"/>
            <a:headEnd/>
            <a:tailEnd/>
          </a:ln>
        </p:spPr>
        <p:txBody>
          <a:bodyPr>
            <a:spAutoFit/>
          </a:bodyPr>
          <a:lstStyle/>
          <a:p>
            <a:pPr algn="ctr" fontAlgn="auto">
              <a:spcBef>
                <a:spcPts val="0"/>
              </a:spcBef>
              <a:spcAft>
                <a:spcPts val="0"/>
              </a:spcAft>
              <a:defRPr/>
            </a:pPr>
            <a:r>
              <a:rPr lang="zh-CN" altLang="en-US" sz="1200" kern="0" dirty="0">
                <a:solidFill>
                  <a:srgbClr val="292929"/>
                </a:solidFill>
                <a:latin typeface="微软雅黑" pitchFamily="34" charset="-122"/>
                <a:ea typeface="微软雅黑" pitchFamily="34" charset="-122"/>
                <a:cs typeface="Arial" charset="0"/>
              </a:rPr>
              <a:t>套餐内容</a:t>
            </a:r>
            <a:endParaRPr lang="en-US" altLang="zh-CN" sz="1200" kern="0" dirty="0">
              <a:solidFill>
                <a:srgbClr val="292929"/>
              </a:solidFill>
              <a:latin typeface="微软雅黑" pitchFamily="34" charset="-122"/>
              <a:ea typeface="微软雅黑" pitchFamily="34" charset="-122"/>
              <a:cs typeface="Arial" charset="0"/>
            </a:endParaRPr>
          </a:p>
          <a:p>
            <a:pPr algn="ctr" fontAlgn="auto">
              <a:spcBef>
                <a:spcPts val="0"/>
              </a:spcBef>
              <a:spcAft>
                <a:spcPts val="0"/>
              </a:spcAft>
              <a:defRPr/>
            </a:pPr>
            <a:r>
              <a:rPr lang="en-US" altLang="zh-CN" sz="1200" kern="0" dirty="0">
                <a:solidFill>
                  <a:srgbClr val="292929"/>
                </a:solidFill>
                <a:latin typeface="微软雅黑" pitchFamily="34" charset="-122"/>
                <a:ea typeface="微软雅黑" pitchFamily="34" charset="-122"/>
                <a:cs typeface="Arial" charset="0"/>
              </a:rPr>
              <a:t>22%</a:t>
            </a:r>
          </a:p>
        </p:txBody>
      </p:sp>
      <p:sp>
        <p:nvSpPr>
          <p:cNvPr id="88" name="Text Box 35"/>
          <p:cNvSpPr txBox="1">
            <a:spLocks noChangeArrowheads="1"/>
          </p:cNvSpPr>
          <p:nvPr/>
        </p:nvSpPr>
        <p:spPr bwMode="auto">
          <a:xfrm>
            <a:off x="5940425" y="4664075"/>
            <a:ext cx="1401763" cy="307975"/>
          </a:xfrm>
          <a:prstGeom prst="rect">
            <a:avLst/>
          </a:prstGeom>
          <a:noFill/>
          <a:ln w="9525" algn="ctr">
            <a:noFill/>
            <a:miter lim="800000"/>
            <a:headEnd/>
            <a:tailEnd/>
          </a:ln>
        </p:spPr>
        <p:txBody>
          <a:bodyPr>
            <a:spAutoFit/>
          </a:bodyPr>
          <a:lstStyle/>
          <a:p>
            <a:pPr fontAlgn="auto">
              <a:spcBef>
                <a:spcPts val="0"/>
              </a:spcBef>
              <a:spcAft>
                <a:spcPts val="0"/>
              </a:spcAft>
              <a:defRPr/>
            </a:pPr>
            <a:r>
              <a:rPr lang="zh-CN" altLang="en-US" sz="1400" kern="0" dirty="0">
                <a:solidFill>
                  <a:srgbClr val="292929"/>
                </a:solidFill>
                <a:ea typeface="黑体" pitchFamily="2" charset="-122"/>
                <a:cs typeface="Arial" charset="0"/>
              </a:rPr>
              <a:t>月租</a:t>
            </a:r>
            <a:r>
              <a:rPr lang="en-US" altLang="zh-CN" sz="1400" kern="0" dirty="0">
                <a:solidFill>
                  <a:srgbClr val="292929"/>
                </a:solidFill>
                <a:ea typeface="黑体" pitchFamily="2" charset="-122"/>
                <a:cs typeface="Arial" charset="0"/>
              </a:rPr>
              <a:t>10%</a:t>
            </a:r>
          </a:p>
        </p:txBody>
      </p:sp>
      <p:sp>
        <p:nvSpPr>
          <p:cNvPr id="89" name="Text Box 35"/>
          <p:cNvSpPr txBox="1">
            <a:spLocks noChangeArrowheads="1"/>
          </p:cNvSpPr>
          <p:nvPr/>
        </p:nvSpPr>
        <p:spPr bwMode="auto">
          <a:xfrm>
            <a:off x="5916613" y="5459413"/>
            <a:ext cx="1066800" cy="461962"/>
          </a:xfrm>
          <a:prstGeom prst="rect">
            <a:avLst/>
          </a:prstGeom>
          <a:noFill/>
          <a:ln w="9525" algn="ctr">
            <a:noFill/>
            <a:miter lim="800000"/>
            <a:headEnd/>
            <a:tailEnd/>
          </a:ln>
        </p:spPr>
        <p:txBody>
          <a:bodyPr>
            <a:spAutoFit/>
          </a:bodyPr>
          <a:lstStyle/>
          <a:p>
            <a:pPr fontAlgn="auto">
              <a:spcBef>
                <a:spcPts val="0"/>
              </a:spcBef>
              <a:spcAft>
                <a:spcPts val="0"/>
              </a:spcAft>
              <a:defRPr/>
            </a:pPr>
            <a:r>
              <a:rPr lang="zh-CN" altLang="en-US" sz="1200" kern="0" dirty="0">
                <a:solidFill>
                  <a:srgbClr val="292929"/>
                </a:solidFill>
                <a:latin typeface="微软雅黑" pitchFamily="34" charset="-122"/>
                <a:ea typeface="微软雅黑" pitchFamily="34" charset="-122"/>
                <a:cs typeface="Arial" charset="0"/>
              </a:rPr>
              <a:t>其他</a:t>
            </a:r>
            <a:endParaRPr lang="en-US" altLang="zh-CN" sz="1200" kern="0" dirty="0">
              <a:solidFill>
                <a:srgbClr val="292929"/>
              </a:solidFill>
              <a:latin typeface="微软雅黑" pitchFamily="34" charset="-122"/>
              <a:ea typeface="微软雅黑" pitchFamily="34" charset="-122"/>
              <a:cs typeface="Arial" charset="0"/>
            </a:endParaRPr>
          </a:p>
          <a:p>
            <a:pPr fontAlgn="auto">
              <a:spcBef>
                <a:spcPts val="0"/>
              </a:spcBef>
              <a:spcAft>
                <a:spcPts val="0"/>
              </a:spcAft>
              <a:defRPr/>
            </a:pPr>
            <a:r>
              <a:rPr lang="en-US" altLang="zh-CN" sz="1200" kern="0" dirty="0">
                <a:solidFill>
                  <a:srgbClr val="292929"/>
                </a:solidFill>
                <a:latin typeface="微软雅黑" pitchFamily="34" charset="-122"/>
                <a:ea typeface="微软雅黑" pitchFamily="34" charset="-122"/>
                <a:cs typeface="Arial" charset="0"/>
              </a:rPr>
              <a:t>19%</a:t>
            </a:r>
          </a:p>
        </p:txBody>
      </p:sp>
      <p:sp>
        <p:nvSpPr>
          <p:cNvPr id="76" name="Text Box 35"/>
          <p:cNvSpPr txBox="1">
            <a:spLocks noChangeArrowheads="1"/>
          </p:cNvSpPr>
          <p:nvPr/>
        </p:nvSpPr>
        <p:spPr bwMode="auto">
          <a:xfrm>
            <a:off x="5919788" y="4960938"/>
            <a:ext cx="1066800" cy="461962"/>
          </a:xfrm>
          <a:prstGeom prst="rect">
            <a:avLst/>
          </a:prstGeom>
          <a:noFill/>
          <a:ln w="9525" algn="ctr">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1200">
                <a:solidFill>
                  <a:srgbClr val="292929"/>
                </a:solidFill>
                <a:latin typeface="微软雅黑" charset="0"/>
                <a:ea typeface="微软雅黑" charset="0"/>
              </a:rPr>
              <a:t>业务优惠</a:t>
            </a:r>
            <a:endParaRPr lang="en-US" altLang="zh-CN" sz="1200">
              <a:solidFill>
                <a:srgbClr val="292929"/>
              </a:solidFill>
              <a:latin typeface="微软雅黑" charset="0"/>
              <a:ea typeface="微软雅黑" charset="0"/>
            </a:endParaRPr>
          </a:p>
          <a:p>
            <a:pPr eaLnBrk="1" hangingPunct="1"/>
            <a:r>
              <a:rPr lang="en-US" altLang="zh-CN" sz="1200">
                <a:solidFill>
                  <a:srgbClr val="292929"/>
                </a:solidFill>
                <a:latin typeface="微软雅黑" charset="0"/>
                <a:ea typeface="微软雅黑" charset="0"/>
              </a:rPr>
              <a:t>15%</a:t>
            </a:r>
          </a:p>
        </p:txBody>
      </p:sp>
      <p:sp>
        <p:nvSpPr>
          <p:cNvPr id="92" name="椭圆 91"/>
          <p:cNvSpPr>
            <a:spLocks noChangeArrowheads="1"/>
          </p:cNvSpPr>
          <p:nvPr/>
        </p:nvSpPr>
        <p:spPr bwMode="auto">
          <a:xfrm>
            <a:off x="5718175" y="4981575"/>
            <a:ext cx="1350963" cy="401638"/>
          </a:xfrm>
          <a:prstGeom prst="ellipse">
            <a:avLst/>
          </a:prstGeom>
          <a:noFill/>
          <a:ln w="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sz="1200">
              <a:latin typeface="微软雅黑" charset="0"/>
              <a:ea typeface="微软雅黑"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down)">
                                      <p:cBhvr>
                                        <p:cTn id="7" dur="500"/>
                                        <p:tgtEl>
                                          <p:spTgt spid="92"/>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15370"/>
                                        </p:tgtEl>
                                        <p:attrNameLst>
                                          <p:attrName>style.visibility</p:attrName>
                                        </p:attrNameLst>
                                      </p:cBhvr>
                                      <p:to>
                                        <p:strVal val="visible"/>
                                      </p:to>
                                    </p:set>
                                    <p:animEffect transition="in" filter="wipe(down)">
                                      <p:cBhvr>
                                        <p:cTn id="13" dur="500"/>
                                        <p:tgtEl>
                                          <p:spTgt spid="15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Box 5"/>
          <p:cNvSpPr txBox="1">
            <a:spLocks noChangeArrowheads="1"/>
          </p:cNvSpPr>
          <p:nvPr/>
        </p:nvSpPr>
        <p:spPr bwMode="auto">
          <a:xfrm>
            <a:off x="590550" y="1052513"/>
            <a:ext cx="8096250"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50000"/>
              </a:lnSpc>
              <a:buFont typeface="Wingdings" charset="2"/>
              <a:buNone/>
            </a:pPr>
            <a:r>
              <a:rPr lang="en-US" altLang="zh-CN">
                <a:latin typeface="微软雅黑" charset="0"/>
                <a:ea typeface="微软雅黑" charset="0"/>
              </a:rPr>
              <a:t>Step3</a:t>
            </a:r>
            <a:r>
              <a:rPr lang="zh-CN" altLang="en-US">
                <a:latin typeface="微软雅黑" charset="0"/>
                <a:ea typeface="微软雅黑" charset="0"/>
              </a:rPr>
              <a:t>录音举证：进一步确认、核实用户关于优惠的查询信息，最终确定 </a:t>
            </a:r>
            <a:r>
              <a:rPr lang="zh-CN" altLang="en-US" i="1">
                <a:solidFill>
                  <a:srgbClr val="FF0000"/>
                </a:solidFill>
                <a:latin typeface="微软雅黑" charset="0"/>
                <a:ea typeface="微软雅黑" charset="0"/>
              </a:rPr>
              <a:t>超出包月套餐后的流量优惠 </a:t>
            </a:r>
            <a:r>
              <a:rPr lang="zh-CN" altLang="en-US">
                <a:latin typeface="微软雅黑" charset="0"/>
                <a:ea typeface="微软雅黑" charset="0"/>
              </a:rPr>
              <a:t>为咨询热点所在。此信息可为</a:t>
            </a:r>
            <a:r>
              <a:rPr lang="en-US" altLang="zh-CN">
                <a:latin typeface="微软雅黑" charset="0"/>
                <a:ea typeface="微软雅黑" charset="0"/>
              </a:rPr>
              <a:t>“</a:t>
            </a:r>
            <a:r>
              <a:rPr lang="zh-CN" altLang="en-US">
                <a:latin typeface="微软雅黑" charset="0"/>
                <a:ea typeface="微软雅黑" charset="0"/>
              </a:rPr>
              <a:t>上网安心宝</a:t>
            </a:r>
            <a:r>
              <a:rPr lang="en-US" altLang="zh-CN">
                <a:latin typeface="微软雅黑" charset="0"/>
                <a:ea typeface="微软雅黑" charset="0"/>
              </a:rPr>
              <a:t>”</a:t>
            </a:r>
            <a:r>
              <a:rPr lang="zh-CN" altLang="en-US">
                <a:latin typeface="微软雅黑" charset="0"/>
                <a:ea typeface="微软雅黑" charset="0"/>
              </a:rPr>
              <a:t>业务提供设计依据。</a:t>
            </a:r>
          </a:p>
        </p:txBody>
      </p:sp>
      <p:pic>
        <p:nvPicPr>
          <p:cNvPr id="2007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2890838"/>
            <a:ext cx="505460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8" name="椭圆形标注 14"/>
          <p:cNvSpPr>
            <a:spLocks noChangeArrowheads="1"/>
          </p:cNvSpPr>
          <p:nvPr/>
        </p:nvSpPr>
        <p:spPr bwMode="auto">
          <a:xfrm>
            <a:off x="2817813" y="3546475"/>
            <a:ext cx="350837" cy="398463"/>
          </a:xfrm>
          <a:prstGeom prst="wedgeEllipseCallout">
            <a:avLst>
              <a:gd name="adj1" fmla="val -20833"/>
              <a:gd name="adj2" fmla="val 62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sp>
        <p:nvSpPr>
          <p:cNvPr id="200709" name="椭圆 20"/>
          <p:cNvSpPr>
            <a:spLocks noChangeArrowheads="1"/>
          </p:cNvSpPr>
          <p:nvPr/>
        </p:nvSpPr>
        <p:spPr bwMode="auto">
          <a:xfrm>
            <a:off x="1697038" y="4725988"/>
            <a:ext cx="323850" cy="1508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round/>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sp>
        <p:nvSpPr>
          <p:cNvPr id="200710" name="椭圆 11"/>
          <p:cNvSpPr>
            <a:spLocks noChangeArrowheads="1"/>
          </p:cNvSpPr>
          <p:nvPr/>
        </p:nvSpPr>
        <p:spPr bwMode="auto">
          <a:xfrm>
            <a:off x="1658938" y="3263900"/>
            <a:ext cx="246062" cy="80963"/>
          </a:xfrm>
          <a:prstGeom prst="ellipse">
            <a:avLst/>
          </a:prstGeom>
          <a:noFill/>
          <a:ln w="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sp>
        <p:nvSpPr>
          <p:cNvPr id="16391" name="TextBox 12"/>
          <p:cNvSpPr txBox="1">
            <a:spLocks noChangeArrowheads="1"/>
          </p:cNvSpPr>
          <p:nvPr/>
        </p:nvSpPr>
        <p:spPr bwMode="auto">
          <a:xfrm>
            <a:off x="6323013" y="2528888"/>
            <a:ext cx="2230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pPr>
            <a:r>
              <a:rPr lang="zh-CN" altLang="en-US" sz="1600">
                <a:latin typeface="微软雅黑" charset="0"/>
                <a:ea typeface="微软雅黑" charset="0"/>
              </a:rPr>
              <a:t>系统可以显示所有含有</a:t>
            </a:r>
            <a:r>
              <a:rPr lang="en-US" altLang="zh-CN" sz="1600">
                <a:latin typeface="微软雅黑" charset="0"/>
                <a:ea typeface="微软雅黑" charset="0"/>
              </a:rPr>
              <a:t>“</a:t>
            </a:r>
            <a:r>
              <a:rPr lang="zh-CN" altLang="en-US" sz="1600">
                <a:latin typeface="微软雅黑" charset="0"/>
                <a:ea typeface="微软雅黑" charset="0"/>
              </a:rPr>
              <a:t>优惠</a:t>
            </a:r>
            <a:r>
              <a:rPr lang="en-US" altLang="zh-CN" sz="1600">
                <a:latin typeface="微软雅黑" charset="0"/>
                <a:ea typeface="微软雅黑" charset="0"/>
              </a:rPr>
              <a:t>”</a:t>
            </a:r>
            <a:r>
              <a:rPr lang="zh-CN" altLang="en-US" sz="1600">
                <a:latin typeface="微软雅黑" charset="0"/>
                <a:ea typeface="微软雅黑" charset="0"/>
              </a:rPr>
              <a:t>关键词汇的录音</a:t>
            </a:r>
          </a:p>
        </p:txBody>
      </p:sp>
      <p:sp>
        <p:nvSpPr>
          <p:cNvPr id="11" name="线形标注 2 10"/>
          <p:cNvSpPr/>
          <p:nvPr/>
        </p:nvSpPr>
        <p:spPr bwMode="auto">
          <a:xfrm>
            <a:off x="6240463" y="2492375"/>
            <a:ext cx="2424112" cy="995363"/>
          </a:xfrm>
          <a:prstGeom prst="borderCallout2">
            <a:avLst>
              <a:gd name="adj1" fmla="val 20265"/>
              <a:gd name="adj2" fmla="val -8333"/>
              <a:gd name="adj3" fmla="val 21976"/>
              <a:gd name="adj4" fmla="val -108096"/>
              <a:gd name="adj5" fmla="val 81346"/>
              <a:gd name="adj6" fmla="val -182096"/>
            </a:avLst>
          </a:prstGeom>
          <a:noFill/>
          <a:ln w="0" cap="flat" cmpd="sng" algn="ctr">
            <a:solidFill>
              <a:schemeClr val="accent1">
                <a:lumMod val="50000"/>
              </a:schemeClr>
            </a:solidFill>
            <a:prstDash val="solid"/>
            <a:round/>
            <a:headEnd type="none" w="med" len="med"/>
            <a:tailEnd type="none" w="med" len="med"/>
          </a:ln>
          <a:effectLst/>
        </p:spPr>
        <p:txBody>
          <a:bodyPr/>
          <a:lstStyle/>
          <a:p>
            <a:pPr>
              <a:lnSpc>
                <a:spcPct val="105000"/>
              </a:lnSpc>
              <a:buFont typeface="Wingdings" pitchFamily="2" charset="2"/>
              <a:buChar char="n"/>
              <a:defRPr/>
            </a:pPr>
            <a:endParaRPr lang="zh-CN" altLang="en-US" dirty="0">
              <a:latin typeface="微软雅黑" pitchFamily="34" charset="-122"/>
              <a:ea typeface="微软雅黑" pitchFamily="34" charset="-122"/>
              <a:cs typeface="Arial" charset="0"/>
            </a:endParaRPr>
          </a:p>
        </p:txBody>
      </p:sp>
      <p:sp>
        <p:nvSpPr>
          <p:cNvPr id="37" name="Rectangle 58"/>
          <p:cNvSpPr>
            <a:spLocks noChangeArrowheads="1"/>
          </p:cNvSpPr>
          <p:nvPr/>
        </p:nvSpPr>
        <p:spPr bwMode="auto">
          <a:xfrm>
            <a:off x="6143625" y="2360613"/>
            <a:ext cx="298450" cy="271462"/>
          </a:xfrm>
          <a:prstGeom prst="rect">
            <a:avLst/>
          </a:prstGeom>
          <a:solidFill>
            <a:schemeClr val="bg1">
              <a:lumMod val="75000"/>
            </a:schemeClr>
          </a:solidFill>
          <a:ln w="6350">
            <a:solidFill>
              <a:schemeClr val="bg1">
                <a:lumMod val="75000"/>
              </a:schemeClr>
            </a:solidFill>
            <a:miter lim="800000"/>
            <a:headEnd/>
            <a:tailEnd/>
          </a:ln>
          <a:effec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105000"/>
              </a:lnSpc>
              <a:buFont typeface="Wingdings" charset="2"/>
              <a:buNone/>
            </a:pPr>
            <a:r>
              <a:rPr lang="de-DE" altLang="zh-CN">
                <a:solidFill>
                  <a:schemeClr val="bg1"/>
                </a:solidFill>
                <a:ea typeface="黑体" charset="0"/>
              </a:rPr>
              <a:t>1</a:t>
            </a:r>
          </a:p>
        </p:txBody>
      </p:sp>
      <p:grpSp>
        <p:nvGrpSpPr>
          <p:cNvPr id="2" name="组合 46"/>
          <p:cNvGrpSpPr>
            <a:grpSpLocks/>
          </p:cNvGrpSpPr>
          <p:nvPr/>
        </p:nvGrpSpPr>
        <p:grpSpPr bwMode="auto">
          <a:xfrm>
            <a:off x="1697038" y="4684713"/>
            <a:ext cx="4200525" cy="561975"/>
            <a:chOff x="1657331" y="4539875"/>
            <a:chExt cx="4200124" cy="561950"/>
          </a:xfrm>
        </p:grpSpPr>
        <p:sp>
          <p:nvSpPr>
            <p:cNvPr id="200715" name="椭圆 21"/>
            <p:cNvSpPr>
              <a:spLocks noChangeArrowheads="1"/>
            </p:cNvSpPr>
            <p:nvPr/>
          </p:nvSpPr>
          <p:spPr bwMode="auto">
            <a:xfrm>
              <a:off x="3331978" y="4745466"/>
              <a:ext cx="378146" cy="191885"/>
            </a:xfrm>
            <a:prstGeom prst="ellipse">
              <a:avLst/>
            </a:prstGeom>
            <a:noFill/>
            <a:ln w="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sp>
          <p:nvSpPr>
            <p:cNvPr id="200716" name="椭圆 22"/>
            <p:cNvSpPr>
              <a:spLocks noChangeArrowheads="1"/>
            </p:cNvSpPr>
            <p:nvPr/>
          </p:nvSpPr>
          <p:spPr bwMode="auto">
            <a:xfrm>
              <a:off x="1657331" y="4539875"/>
              <a:ext cx="378146" cy="191885"/>
            </a:xfrm>
            <a:prstGeom prst="ellipse">
              <a:avLst/>
            </a:prstGeom>
            <a:noFill/>
            <a:ln w="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sp>
          <p:nvSpPr>
            <p:cNvPr id="200717" name="椭圆 23"/>
            <p:cNvSpPr>
              <a:spLocks noChangeArrowheads="1"/>
            </p:cNvSpPr>
            <p:nvPr/>
          </p:nvSpPr>
          <p:spPr bwMode="auto">
            <a:xfrm>
              <a:off x="5479309" y="4909940"/>
              <a:ext cx="378146" cy="191885"/>
            </a:xfrm>
            <a:prstGeom prst="ellipse">
              <a:avLst/>
            </a:prstGeom>
            <a:noFill/>
            <a:ln w="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grpSp>
      <p:sp>
        <p:nvSpPr>
          <p:cNvPr id="30" name="TextBox 29"/>
          <p:cNvSpPr txBox="1">
            <a:spLocks noChangeArrowheads="1"/>
          </p:cNvSpPr>
          <p:nvPr/>
        </p:nvSpPr>
        <p:spPr bwMode="auto">
          <a:xfrm>
            <a:off x="6618288" y="5140325"/>
            <a:ext cx="2265362"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None/>
            </a:pPr>
            <a:r>
              <a:rPr lang="zh-CN" altLang="en-US" sz="1600">
                <a:latin typeface="微软雅黑" charset="0"/>
                <a:ea typeface="微软雅黑" charset="0"/>
              </a:rPr>
              <a:t>“放音”后，可通过选择系统翻译的文本中的关键字来选择想听的录音片段</a:t>
            </a:r>
          </a:p>
        </p:txBody>
      </p:sp>
      <p:grpSp>
        <p:nvGrpSpPr>
          <p:cNvPr id="3" name="组合 42"/>
          <p:cNvGrpSpPr>
            <a:grpSpLocks/>
          </p:cNvGrpSpPr>
          <p:nvPr/>
        </p:nvGrpSpPr>
        <p:grpSpPr bwMode="auto">
          <a:xfrm>
            <a:off x="2892425" y="3409950"/>
            <a:ext cx="911225" cy="1306513"/>
            <a:chOff x="2852382" y="3265207"/>
            <a:chExt cx="911763" cy="1306804"/>
          </a:xfrm>
        </p:grpSpPr>
        <p:sp>
          <p:nvSpPr>
            <p:cNvPr id="200720" name="矩形 25"/>
            <p:cNvSpPr>
              <a:spLocks noChangeArrowheads="1"/>
            </p:cNvSpPr>
            <p:nvPr/>
          </p:nvSpPr>
          <p:spPr bwMode="auto">
            <a:xfrm>
              <a:off x="2852382" y="3521134"/>
              <a:ext cx="341194" cy="1050877"/>
            </a:xfrm>
            <a:prstGeom prst="rect">
              <a:avLst/>
            </a:prstGeom>
            <a:noFill/>
            <a:ln w="0">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sp>
          <p:nvSpPr>
            <p:cNvPr id="200721" name="椭圆形标注 15"/>
            <p:cNvSpPr>
              <a:spLocks noChangeArrowheads="1"/>
            </p:cNvSpPr>
            <p:nvPr/>
          </p:nvSpPr>
          <p:spPr bwMode="auto">
            <a:xfrm>
              <a:off x="2913317" y="3265207"/>
              <a:ext cx="850828" cy="411185"/>
            </a:xfrm>
            <a:prstGeom prst="wedgeEllipseCallout">
              <a:avLst>
                <a:gd name="adj1" fmla="val -40917"/>
                <a:gd name="adj2" fmla="val 104301"/>
              </a:avLst>
            </a:prstGeom>
            <a:solidFill>
              <a:schemeClr val="bg1"/>
            </a:solidFill>
            <a:ln w="0">
              <a:solidFill>
                <a:srgbClr val="C00000"/>
              </a:solidFill>
              <a:round/>
              <a:headEnd/>
              <a:tailEnd/>
            </a:ln>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None/>
              </a:pPr>
              <a:r>
                <a:rPr lang="zh-CN" altLang="en-US" sz="1600">
                  <a:latin typeface="华文中宋" charset="0"/>
                  <a:ea typeface="华文中宋" charset="0"/>
                </a:rPr>
                <a:t>优惠</a:t>
              </a:r>
            </a:p>
          </p:txBody>
        </p:sp>
      </p:grpSp>
      <p:sp>
        <p:nvSpPr>
          <p:cNvPr id="31" name="矩形 30"/>
          <p:cNvSpPr>
            <a:spLocks noChangeArrowheads="1"/>
          </p:cNvSpPr>
          <p:nvPr/>
        </p:nvSpPr>
        <p:spPr bwMode="auto">
          <a:xfrm>
            <a:off x="1336675" y="3243263"/>
            <a:ext cx="463550" cy="479425"/>
          </a:xfrm>
          <a:prstGeom prst="rect">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sp>
        <p:nvSpPr>
          <p:cNvPr id="38" name="Rectangle 58"/>
          <p:cNvSpPr>
            <a:spLocks noChangeArrowheads="1"/>
          </p:cNvSpPr>
          <p:nvPr/>
        </p:nvSpPr>
        <p:spPr bwMode="auto">
          <a:xfrm>
            <a:off x="6276975" y="5199063"/>
            <a:ext cx="279400" cy="341312"/>
          </a:xfrm>
          <a:prstGeom prst="rect">
            <a:avLst/>
          </a:prstGeom>
          <a:solidFill>
            <a:schemeClr val="bg1">
              <a:lumMod val="75000"/>
            </a:schemeClr>
          </a:solidFill>
          <a:ln w="6350">
            <a:solidFill>
              <a:schemeClr val="bg1">
                <a:lumMod val="75000"/>
              </a:schemeClr>
            </a:solidFill>
            <a:miter lim="800000"/>
            <a:headEnd/>
            <a:tailEnd/>
          </a:ln>
          <a:effectLst/>
        </p:spPr>
        <p:txBody>
          <a:bodyPr wrap="none" lIns="0" tIns="0" rIns="0" bIns="0"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105000"/>
              </a:lnSpc>
              <a:buFont typeface="Wingdings" charset="2"/>
              <a:buNone/>
            </a:pPr>
            <a:r>
              <a:rPr lang="de-DE" altLang="zh-CN">
                <a:solidFill>
                  <a:schemeClr val="bg1"/>
                </a:solidFill>
                <a:ea typeface="黑体" charset="0"/>
              </a:rPr>
              <a:t>2</a:t>
            </a:r>
          </a:p>
        </p:txBody>
      </p:sp>
      <p:sp>
        <p:nvSpPr>
          <p:cNvPr id="35" name="矩形 34"/>
          <p:cNvSpPr/>
          <p:nvPr/>
        </p:nvSpPr>
        <p:spPr bwMode="auto">
          <a:xfrm>
            <a:off x="6618288" y="5099050"/>
            <a:ext cx="2346325" cy="1119188"/>
          </a:xfrm>
          <a:prstGeom prst="rect">
            <a:avLst/>
          </a:prstGeom>
          <a:noFill/>
          <a:ln w="0" cap="flat" cmpd="sng" algn="ctr">
            <a:solidFill>
              <a:schemeClr val="accent1">
                <a:lumMod val="50000"/>
              </a:schemeClr>
            </a:solidFill>
            <a:prstDash val="solid"/>
            <a:round/>
            <a:headEnd type="none" w="med" len="med"/>
            <a:tailEnd type="none" w="med" len="med"/>
          </a:ln>
          <a:effectLst/>
        </p:spPr>
        <p:txBody>
          <a:bodyPr/>
          <a:lstStyle/>
          <a:p>
            <a:pPr>
              <a:lnSpc>
                <a:spcPct val="105000"/>
              </a:lnSpc>
              <a:buFont typeface="Wingdings" pitchFamily="2" charset="2"/>
              <a:buChar char="n"/>
              <a:defRPr/>
            </a:pPr>
            <a:endParaRPr lang="zh-CN" altLang="en-US" dirty="0">
              <a:latin typeface="微软雅黑" pitchFamily="34" charset="-122"/>
              <a:ea typeface="微软雅黑" pitchFamily="34" charset="-122"/>
              <a:cs typeface="Arial" charset="0"/>
            </a:endParaRPr>
          </a:p>
        </p:txBody>
      </p:sp>
      <p:sp>
        <p:nvSpPr>
          <p:cNvPr id="34" name="矩形 33"/>
          <p:cNvSpPr>
            <a:spLocks noChangeArrowheads="1"/>
          </p:cNvSpPr>
          <p:nvPr/>
        </p:nvSpPr>
        <p:spPr bwMode="auto">
          <a:xfrm>
            <a:off x="2047875" y="4899025"/>
            <a:ext cx="1322388" cy="123825"/>
          </a:xfrm>
          <a:prstGeom prst="rect">
            <a:avLst/>
          </a:prstGeom>
          <a:noFill/>
          <a:ln w="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sp>
        <p:nvSpPr>
          <p:cNvPr id="36" name="矩形 35"/>
          <p:cNvSpPr>
            <a:spLocks noChangeArrowheads="1"/>
          </p:cNvSpPr>
          <p:nvPr/>
        </p:nvSpPr>
        <p:spPr bwMode="auto">
          <a:xfrm>
            <a:off x="2116138" y="5103813"/>
            <a:ext cx="1322387" cy="123825"/>
          </a:xfrm>
          <a:prstGeom prst="rect">
            <a:avLst/>
          </a:prstGeom>
          <a:noFill/>
          <a:ln w="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05000"/>
              </a:lnSpc>
              <a:buFont typeface="Wingdings" charset="2"/>
              <a:buChar char="n"/>
            </a:pPr>
            <a:endParaRPr lang="zh-CN" altLang="en-US"/>
          </a:p>
        </p:txBody>
      </p:sp>
      <p:cxnSp>
        <p:nvCxnSpPr>
          <p:cNvPr id="47" name="肘形连接符 46"/>
          <p:cNvCxnSpPr>
            <a:stCxn id="200720" idx="3"/>
            <a:endCxn id="35" idx="0"/>
          </p:cNvCxnSpPr>
          <p:nvPr/>
        </p:nvCxnSpPr>
        <p:spPr bwMode="auto">
          <a:xfrm>
            <a:off x="3233738" y="4191000"/>
            <a:ext cx="4557712" cy="908050"/>
          </a:xfrm>
          <a:prstGeom prst="bentConnector2">
            <a:avLst/>
          </a:prstGeom>
          <a:noFill/>
          <a:ln w="0" cap="flat" cmpd="sng" algn="ctr">
            <a:solidFill>
              <a:schemeClr val="accent1">
                <a:lumMod val="50000"/>
              </a:schemeClr>
            </a:solidFill>
            <a:prstDash val="solid"/>
            <a:round/>
            <a:headEnd type="none" w="med" len="med"/>
            <a:tailEnd type="arrow"/>
          </a:ln>
          <a:effectLst/>
        </p:spPr>
      </p:cxnSp>
      <p:sp>
        <p:nvSpPr>
          <p:cNvPr id="25" name="标题 1"/>
          <p:cNvSpPr txBox="1">
            <a:spLocks/>
          </p:cNvSpPr>
          <p:nvPr/>
        </p:nvSpPr>
        <p:spPr>
          <a:xfrm>
            <a:off x="690563" y="165100"/>
            <a:ext cx="8205787" cy="576263"/>
          </a:xfrm>
          <a:prstGeom prst="rect">
            <a:avLst/>
          </a:prstGeom>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800" b="1">
                <a:solidFill>
                  <a:schemeClr val="bg1"/>
                </a:solidFill>
                <a:effectLst>
                  <a:outerShdw blurRad="38100" dist="38100" dir="2700000" algn="tl">
                    <a:srgbClr val="C0C0C0"/>
                  </a:outerShdw>
                </a:effectLst>
              </a:rPr>
              <a:t>分析客户拨打热线的原因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391"/>
                                        </p:tgtEl>
                                        <p:attrNameLst>
                                          <p:attrName>style.visibility</p:attrName>
                                        </p:attrNameLst>
                                      </p:cBhvr>
                                      <p:to>
                                        <p:strVal val="visible"/>
                                      </p:to>
                                    </p:set>
                                    <p:animEffect transition="in" filter="checkerboard(across)">
                                      <p:cBhvr>
                                        <p:cTn id="7" dur="500"/>
                                        <p:tgtEl>
                                          <p:spTgt spid="1639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checkerboard(across)">
                                      <p:cBhvr>
                                        <p:cTn id="10" dur="500"/>
                                        <p:tgtEl>
                                          <p:spTgt spid="3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checkerboard(across)">
                                      <p:cBhvr>
                                        <p:cTn id="13" dur="500"/>
                                        <p:tgtEl>
                                          <p:spTgt spid="3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childTnLst>
                          </p:cTn>
                        </p:par>
                        <p:par>
                          <p:cTn id="17" fill="hold" nodeType="afterGroup">
                            <p:stCondLst>
                              <p:cond delay="500"/>
                            </p:stCondLst>
                            <p:childTnLst>
                              <p:par>
                                <p:cTn id="18" presetID="5" presetClass="entr" presetSubtype="10" fill="hold" grpId="0" nodeType="afterEffect">
                                  <p:stCondLst>
                                    <p:cond delay="500"/>
                                  </p:stCondLst>
                                  <p:childTnLst>
                                    <p:set>
                                      <p:cBhvr>
                                        <p:cTn id="19" dur="1" fill="hold">
                                          <p:stCondLst>
                                            <p:cond delay="0"/>
                                          </p:stCondLst>
                                        </p:cTn>
                                        <p:tgtEl>
                                          <p:spTgt spid="30"/>
                                        </p:tgtEl>
                                        <p:attrNameLst>
                                          <p:attrName>style.visibility</p:attrName>
                                        </p:attrNameLst>
                                      </p:cBhvr>
                                      <p:to>
                                        <p:strVal val="visible"/>
                                      </p:to>
                                    </p:set>
                                    <p:animEffect transition="in" filter="checkerboard(across)">
                                      <p:cBhvr>
                                        <p:cTn id="20" dur="500"/>
                                        <p:tgtEl>
                                          <p:spTgt spid="30"/>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checkerboard(across)">
                                      <p:cBhvr>
                                        <p:cTn id="23" dur="500"/>
                                        <p:tgtEl>
                                          <p:spTgt spid="38"/>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checkerboard(across)">
                                      <p:cBhvr>
                                        <p:cTn id="26" dur="500"/>
                                        <p:tgtEl>
                                          <p:spTgt spid="35"/>
                                        </p:tgtEl>
                                      </p:cBhvr>
                                    </p:animEffect>
                                  </p:childTnLst>
                                </p:cTn>
                              </p:par>
                              <p:par>
                                <p:cTn id="27" presetID="5" presetClass="entr" presetSubtype="1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checkerboard(across)">
                                      <p:cBhvr>
                                        <p:cTn id="29" dur="500"/>
                                        <p:tgtEl>
                                          <p:spTgt spid="3"/>
                                        </p:tgtEl>
                                      </p:cBhvr>
                                    </p:animEffect>
                                  </p:childTnLst>
                                </p:cTn>
                              </p:par>
                              <p:par>
                                <p:cTn id="30" presetID="5" presetClass="entr" presetSubtype="1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checkerboard(across)">
                                      <p:cBhvr>
                                        <p:cTn id="32" dur="500"/>
                                        <p:tgtEl>
                                          <p:spTgt spid="47"/>
                                        </p:tgtEl>
                                      </p:cBhvr>
                                    </p:animEffect>
                                  </p:childTnLst>
                                </p:cTn>
                              </p:par>
                            </p:childTnLst>
                          </p:cTn>
                        </p:par>
                        <p:par>
                          <p:cTn id="33" fill="hold" nodeType="afterGroup">
                            <p:stCondLst>
                              <p:cond delay="1500"/>
                            </p:stCondLst>
                            <p:childTnLst>
                              <p:par>
                                <p:cTn id="34" presetID="5" presetClass="entr" presetSubtype="10" fill="hold" nodeType="afterEffect">
                                  <p:stCondLst>
                                    <p:cond delay="500"/>
                                  </p:stCondLst>
                                  <p:childTnLst>
                                    <p:set>
                                      <p:cBhvr>
                                        <p:cTn id="35" dur="1" fill="hold">
                                          <p:stCondLst>
                                            <p:cond delay="0"/>
                                          </p:stCondLst>
                                        </p:cTn>
                                        <p:tgtEl>
                                          <p:spTgt spid="2"/>
                                        </p:tgtEl>
                                        <p:attrNameLst>
                                          <p:attrName>style.visibility</p:attrName>
                                        </p:attrNameLst>
                                      </p:cBhvr>
                                      <p:to>
                                        <p:strVal val="visible"/>
                                      </p:to>
                                    </p:set>
                                    <p:animEffect transition="in" filter="checkerboard(across)">
                                      <p:cBhvr>
                                        <p:cTn id="36" dur="500"/>
                                        <p:tgtEl>
                                          <p:spTgt spid="2"/>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checkerboard(across)">
                                      <p:cBhvr>
                                        <p:cTn id="39" dur="500"/>
                                        <p:tgtEl>
                                          <p:spTgt spid="34"/>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checkerboard(across)">
                                      <p:cBhvr>
                                        <p:cTn id="4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p:bldP spid="11" grpId="0" animBg="1"/>
      <p:bldP spid="37" grpId="0" animBg="1"/>
      <p:bldP spid="30" grpId="0"/>
      <p:bldP spid="31" grpId="0" animBg="1"/>
      <p:bldP spid="38" grpId="0" animBg="1"/>
      <p:bldP spid="35" grpId="0" animBg="1"/>
      <p:bldP spid="34" grpId="0"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标题 1"/>
          <p:cNvSpPr>
            <a:spLocks noGrp="1"/>
          </p:cNvSpPr>
          <p:nvPr>
            <p:ph type="title" idx="4294967295"/>
          </p:nvPr>
        </p:nvSpPr>
        <p:spPr>
          <a:xfrm>
            <a:off x="393700" y="74613"/>
            <a:ext cx="7226300" cy="576262"/>
          </a:xfrm>
        </p:spPr>
        <p:txBody>
          <a:bodyPr/>
          <a:lstStyle/>
          <a:p>
            <a:r>
              <a:rPr lang="zh-CN" altLang="en-US" sz="2400">
                <a:effectLst>
                  <a:outerShdw blurRad="38100" dist="38100" dir="2700000" algn="tl">
                    <a:srgbClr val="C0C0C0"/>
                  </a:outerShdw>
                </a:effectLst>
                <a:ea typeface="宋体" charset="0"/>
              </a:rPr>
              <a:t>语音分析系统使低成本高效益地利用热线客户信息成为可能</a:t>
            </a:r>
          </a:p>
        </p:txBody>
      </p:sp>
      <p:sp>
        <p:nvSpPr>
          <p:cNvPr id="15" name="Text Box 10"/>
          <p:cNvSpPr txBox="1">
            <a:spLocks noChangeArrowheads="1"/>
          </p:cNvSpPr>
          <p:nvPr/>
        </p:nvSpPr>
        <p:spPr bwMode="gray">
          <a:xfrm>
            <a:off x="574675" y="3627438"/>
            <a:ext cx="4360863" cy="588962"/>
          </a:xfrm>
          <a:prstGeom prst="rect">
            <a:avLst/>
          </a:prstGeom>
          <a:noFill/>
          <a:ln w="0" cap="flat" cmpd="sng" algn="ctr">
            <a:solidFill>
              <a:schemeClr val="bg1">
                <a:lumMod val="50000"/>
              </a:schemeClr>
            </a:solidFill>
            <a:prstDash val="solid"/>
            <a:round/>
            <a:headEnd type="none" w="med" len="med"/>
            <a:tailEnd type="none" w="med" len="med"/>
          </a:ln>
          <a:effectLst/>
        </p:spPr>
        <p:txBody>
          <a:bodyPr anchor="ctr" anchorCtr="1"/>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105000"/>
              </a:lnSpc>
              <a:buFont typeface="Wingdings" charset="2"/>
              <a:buNone/>
            </a:pPr>
            <a:r>
              <a:rPr lang="zh-CN" altLang="en-US" sz="1600">
                <a:solidFill>
                  <a:srgbClr val="404040"/>
                </a:solidFill>
                <a:latin typeface="微软雅黑" charset="0"/>
                <a:ea typeface="微软雅黑" charset="0"/>
              </a:rPr>
              <a:t>客户信息语音分析系统</a:t>
            </a:r>
            <a:endParaRPr lang="en-US" altLang="zh-TW" sz="1600">
              <a:solidFill>
                <a:srgbClr val="404040"/>
              </a:solidFill>
              <a:latin typeface="微软雅黑" charset="0"/>
              <a:ea typeface="微软雅黑" charset="0"/>
            </a:endParaRPr>
          </a:p>
        </p:txBody>
      </p:sp>
      <p:sp>
        <p:nvSpPr>
          <p:cNvPr id="38" name="AutoShape 4"/>
          <p:cNvSpPr>
            <a:spLocks noChangeArrowheads="1"/>
          </p:cNvSpPr>
          <p:nvPr/>
        </p:nvSpPr>
        <p:spPr bwMode="gray">
          <a:xfrm>
            <a:off x="2084388" y="2039938"/>
            <a:ext cx="1362075" cy="1484312"/>
          </a:xfrm>
          <a:prstGeom prst="upArrowCallout">
            <a:avLst>
              <a:gd name="adj1" fmla="val 25000"/>
              <a:gd name="adj2" fmla="val 25000"/>
              <a:gd name="adj3" fmla="val 25082"/>
              <a:gd name="adj4" fmla="val 66667"/>
            </a:avLst>
          </a:prstGeom>
          <a:noFill/>
          <a:ln w="12700">
            <a:solidFill>
              <a:schemeClr val="bg1">
                <a:lumMod val="50000"/>
              </a:schemeClr>
            </a:solidFill>
          </a:ln>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05000"/>
              </a:lnSpc>
              <a:buFont typeface="Wingdings" charset="2"/>
              <a:buNone/>
            </a:pPr>
            <a:r>
              <a:rPr lang="en-US" altLang="zh-TW" sz="1600">
                <a:solidFill>
                  <a:srgbClr val="404040"/>
                </a:solidFill>
                <a:latin typeface="微软雅黑" charset="0"/>
                <a:ea typeface="微软雅黑" charset="0"/>
              </a:rPr>
              <a:t> </a:t>
            </a:r>
          </a:p>
        </p:txBody>
      </p:sp>
      <p:sp>
        <p:nvSpPr>
          <p:cNvPr id="39" name="AutoShape 8"/>
          <p:cNvSpPr>
            <a:spLocks noChangeArrowheads="1"/>
          </p:cNvSpPr>
          <p:nvPr/>
        </p:nvSpPr>
        <p:spPr bwMode="gray">
          <a:xfrm>
            <a:off x="598488" y="2060575"/>
            <a:ext cx="1395412" cy="1460500"/>
          </a:xfrm>
          <a:prstGeom prst="upArrowCallout">
            <a:avLst>
              <a:gd name="adj1" fmla="val 25000"/>
              <a:gd name="adj2" fmla="val 25000"/>
              <a:gd name="adj3" fmla="val 23356"/>
              <a:gd name="adj4" fmla="val 66667"/>
            </a:avLst>
          </a:prstGeom>
          <a:noFill/>
          <a:ln w="12700">
            <a:solidFill>
              <a:schemeClr val="bg1">
                <a:lumMod val="50000"/>
              </a:schemeClr>
            </a:solidFill>
          </a:ln>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05000"/>
              </a:lnSpc>
              <a:buFont typeface="Wingdings" charset="2"/>
              <a:buNone/>
            </a:pPr>
            <a:r>
              <a:rPr lang="en-US" altLang="zh-TW" sz="1600">
                <a:solidFill>
                  <a:srgbClr val="404040"/>
                </a:solidFill>
                <a:latin typeface="微软雅黑" charset="0"/>
                <a:ea typeface="微软雅黑" charset="0"/>
              </a:rPr>
              <a:t> </a:t>
            </a:r>
          </a:p>
        </p:txBody>
      </p:sp>
      <p:sp>
        <p:nvSpPr>
          <p:cNvPr id="40" name="AutoShape 9"/>
          <p:cNvSpPr>
            <a:spLocks noChangeArrowheads="1"/>
          </p:cNvSpPr>
          <p:nvPr/>
        </p:nvSpPr>
        <p:spPr bwMode="gray">
          <a:xfrm>
            <a:off x="3538538" y="2028825"/>
            <a:ext cx="1385887" cy="1484313"/>
          </a:xfrm>
          <a:prstGeom prst="upArrowCallout">
            <a:avLst>
              <a:gd name="adj1" fmla="val 25000"/>
              <a:gd name="adj2" fmla="val 25000"/>
              <a:gd name="adj3" fmla="val 23383"/>
              <a:gd name="adj4" fmla="val 66667"/>
            </a:avLst>
          </a:prstGeom>
          <a:noFill/>
          <a:ln w="12700">
            <a:solidFill>
              <a:schemeClr val="bg1">
                <a:lumMod val="50000"/>
              </a:schemeClr>
            </a:solidFill>
          </a:ln>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05000"/>
              </a:lnSpc>
              <a:buFont typeface="Wingdings" charset="2"/>
              <a:buNone/>
            </a:pPr>
            <a:r>
              <a:rPr lang="en-US" altLang="zh-TW" sz="1600">
                <a:solidFill>
                  <a:srgbClr val="404040"/>
                </a:solidFill>
                <a:latin typeface="微软雅黑" charset="0"/>
                <a:ea typeface="微软雅黑" charset="0"/>
              </a:rPr>
              <a:t> </a:t>
            </a:r>
          </a:p>
        </p:txBody>
      </p:sp>
      <p:sp>
        <p:nvSpPr>
          <p:cNvPr id="25654" name="TextBox 49"/>
          <p:cNvSpPr txBox="1">
            <a:spLocks noChangeArrowheads="1"/>
          </p:cNvSpPr>
          <p:nvPr/>
        </p:nvSpPr>
        <p:spPr bwMode="auto">
          <a:xfrm>
            <a:off x="565150" y="2736850"/>
            <a:ext cx="1460500" cy="609600"/>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105000"/>
              </a:lnSpc>
              <a:buFont typeface="Wingdings" charset="2"/>
              <a:buNone/>
            </a:pPr>
            <a:r>
              <a:rPr lang="zh-CN" altLang="en-US" sz="1600">
                <a:solidFill>
                  <a:srgbClr val="404040"/>
                </a:solidFill>
                <a:latin typeface="微软雅黑" charset="0"/>
                <a:ea typeface="微软雅黑" charset="0"/>
              </a:rPr>
              <a:t>客户为什么拨打热线？</a:t>
            </a:r>
          </a:p>
        </p:txBody>
      </p:sp>
      <p:sp>
        <p:nvSpPr>
          <p:cNvPr id="25655" name="TextBox 50"/>
          <p:cNvSpPr txBox="1">
            <a:spLocks noChangeArrowheads="1"/>
          </p:cNvSpPr>
          <p:nvPr/>
        </p:nvSpPr>
        <p:spPr bwMode="auto">
          <a:xfrm>
            <a:off x="2093913" y="2724150"/>
            <a:ext cx="1455737" cy="609600"/>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105000"/>
              </a:lnSpc>
              <a:buFont typeface="Wingdings" charset="2"/>
              <a:buNone/>
            </a:pPr>
            <a:r>
              <a:rPr lang="zh-CN" altLang="en-US" sz="1600">
                <a:solidFill>
                  <a:srgbClr val="404040"/>
                </a:solidFill>
                <a:latin typeface="微软雅黑" charset="0"/>
                <a:ea typeface="微软雅黑" charset="0"/>
              </a:rPr>
              <a:t>员工需要哪些定制的培训？</a:t>
            </a:r>
          </a:p>
        </p:txBody>
      </p:sp>
      <p:sp>
        <p:nvSpPr>
          <p:cNvPr id="25656" name="TextBox 51"/>
          <p:cNvSpPr txBox="1">
            <a:spLocks noChangeArrowheads="1"/>
          </p:cNvSpPr>
          <p:nvPr/>
        </p:nvSpPr>
        <p:spPr bwMode="auto">
          <a:xfrm>
            <a:off x="3535363" y="2700338"/>
            <a:ext cx="1460500" cy="609600"/>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105000"/>
              </a:lnSpc>
              <a:buFont typeface="Wingdings" charset="2"/>
              <a:buNone/>
            </a:pPr>
            <a:r>
              <a:rPr lang="zh-CN" altLang="en-US" sz="1600">
                <a:solidFill>
                  <a:srgbClr val="404040"/>
                </a:solidFill>
                <a:latin typeface="微软雅黑" charset="0"/>
                <a:ea typeface="微软雅黑" charset="0"/>
              </a:rPr>
              <a:t>公司产品、流程表现如何？</a:t>
            </a:r>
          </a:p>
        </p:txBody>
      </p:sp>
      <p:sp>
        <p:nvSpPr>
          <p:cNvPr id="42" name="AutoShape 5"/>
          <p:cNvSpPr>
            <a:spLocks noChangeArrowheads="1"/>
          </p:cNvSpPr>
          <p:nvPr/>
        </p:nvSpPr>
        <p:spPr bwMode="gray">
          <a:xfrm>
            <a:off x="576263" y="1282700"/>
            <a:ext cx="4322762" cy="708025"/>
          </a:xfrm>
          <a:prstGeom prst="triangle">
            <a:avLst>
              <a:gd name="adj" fmla="val 50000"/>
            </a:avLst>
          </a:prstGeom>
          <a:noFill/>
          <a:ln w="12700">
            <a:solidFill>
              <a:schemeClr val="bg1">
                <a:lumMod val="50000"/>
              </a:schemeClr>
            </a:solidFill>
          </a:ln>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05000"/>
              </a:lnSpc>
              <a:buFont typeface="Wingdings" charset="2"/>
              <a:buNone/>
            </a:pPr>
            <a:r>
              <a:rPr lang="en-US" altLang="zh-TW">
                <a:solidFill>
                  <a:srgbClr val="404040"/>
                </a:solidFill>
                <a:latin typeface="微软雅黑" charset="0"/>
                <a:ea typeface="微软雅黑" charset="0"/>
              </a:rPr>
              <a:t> </a:t>
            </a:r>
          </a:p>
        </p:txBody>
      </p:sp>
      <p:sp>
        <p:nvSpPr>
          <p:cNvPr id="25650" name="TextBox 52"/>
          <p:cNvSpPr txBox="1">
            <a:spLocks noChangeArrowheads="1"/>
          </p:cNvSpPr>
          <p:nvPr/>
        </p:nvSpPr>
        <p:spPr bwMode="auto">
          <a:xfrm>
            <a:off x="1514475" y="1589088"/>
            <a:ext cx="2374900" cy="350837"/>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105000"/>
              </a:lnSpc>
              <a:buFont typeface="Wingdings" charset="2"/>
              <a:buNone/>
            </a:pPr>
            <a:r>
              <a:rPr lang="en-US" altLang="zh-CN" sz="1600">
                <a:solidFill>
                  <a:srgbClr val="404040"/>
                </a:solidFill>
                <a:latin typeface="微软雅黑" charset="0"/>
                <a:ea typeface="微软雅黑" charset="0"/>
              </a:rPr>
              <a:t>“</a:t>
            </a:r>
            <a:r>
              <a:rPr lang="zh-CN" altLang="en-US" sz="1600">
                <a:solidFill>
                  <a:srgbClr val="404040"/>
                </a:solidFill>
                <a:latin typeface="微软雅黑" charset="0"/>
                <a:ea typeface="微软雅黑" charset="0"/>
              </a:rPr>
              <a:t>晴雨表</a:t>
            </a:r>
            <a:r>
              <a:rPr lang="en-US" altLang="zh-CN" sz="1600">
                <a:solidFill>
                  <a:srgbClr val="404040"/>
                </a:solidFill>
                <a:latin typeface="微软雅黑" charset="0"/>
                <a:ea typeface="微软雅黑" charset="0"/>
              </a:rPr>
              <a:t>”</a:t>
            </a:r>
            <a:r>
              <a:rPr lang="zh-CN" altLang="en-US" sz="1600">
                <a:solidFill>
                  <a:srgbClr val="404040"/>
                </a:solidFill>
                <a:latin typeface="微软雅黑" charset="0"/>
                <a:ea typeface="微软雅黑" charset="0"/>
              </a:rPr>
              <a:t>“传感器”</a:t>
            </a:r>
          </a:p>
        </p:txBody>
      </p:sp>
      <p:sp>
        <p:nvSpPr>
          <p:cNvPr id="25604" name="标题 1"/>
          <p:cNvSpPr txBox="1">
            <a:spLocks/>
          </p:cNvSpPr>
          <p:nvPr/>
        </p:nvSpPr>
        <p:spPr bwMode="auto">
          <a:xfrm>
            <a:off x="5745163" y="930275"/>
            <a:ext cx="3221037" cy="3862388"/>
          </a:xfrm>
          <a:prstGeom prst="rect">
            <a:avLst/>
          </a:prstGeom>
          <a:noFill/>
          <a:ln w="9525" algn="ctr">
            <a:noFill/>
            <a:miter lim="800000"/>
            <a:headEnd/>
            <a:tailEnd/>
          </a:ln>
        </p:spPr>
        <p:txBody>
          <a:bodyPr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buFont typeface="Wingdings" charset="2"/>
              <a:buChar char="p"/>
            </a:pPr>
            <a:r>
              <a:rPr lang="zh-CN" altLang="en-US" sz="1600">
                <a:solidFill>
                  <a:srgbClr val="404040"/>
                </a:solidFill>
                <a:latin typeface="微软雅黑" charset="0"/>
                <a:ea typeface="微软雅黑" charset="0"/>
              </a:rPr>
              <a:t>集团内率先引入语音分析机制，突破传统分析模式，实现客户信息深度挖掘。</a:t>
            </a:r>
            <a:endParaRPr lang="en-US" altLang="zh-CN" sz="1600">
              <a:solidFill>
                <a:srgbClr val="404040"/>
              </a:solidFill>
              <a:latin typeface="微软雅黑" charset="0"/>
              <a:ea typeface="微软雅黑" charset="0"/>
            </a:endParaRPr>
          </a:p>
          <a:p>
            <a:pPr>
              <a:lnSpc>
                <a:spcPct val="150000"/>
              </a:lnSpc>
              <a:buFont typeface="Wingdings" charset="2"/>
              <a:buChar char="p"/>
            </a:pPr>
            <a:r>
              <a:rPr lang="zh-CN" altLang="en-US" sz="1600">
                <a:solidFill>
                  <a:srgbClr val="404040"/>
                </a:solidFill>
                <a:latin typeface="微软雅黑" charset="0"/>
                <a:ea typeface="微软雅黑" charset="0"/>
              </a:rPr>
              <a:t>实时掌握客户、产品和流程、员工的表现，为决策提供及时全面的依据。</a:t>
            </a:r>
            <a:endParaRPr lang="en-US" altLang="zh-CN" sz="1600">
              <a:solidFill>
                <a:srgbClr val="404040"/>
              </a:solidFill>
              <a:latin typeface="微软雅黑" charset="0"/>
              <a:ea typeface="微软雅黑" charset="0"/>
            </a:endParaRPr>
          </a:p>
          <a:p>
            <a:pPr>
              <a:lnSpc>
                <a:spcPct val="150000"/>
              </a:lnSpc>
              <a:buFont typeface="Wingdings" charset="2"/>
              <a:buChar char="p"/>
            </a:pPr>
            <a:r>
              <a:rPr lang="zh-CN" altLang="en-US" sz="1600">
                <a:solidFill>
                  <a:srgbClr val="404040"/>
                </a:solidFill>
                <a:latin typeface="微软雅黑" charset="0"/>
                <a:ea typeface="微软雅黑" charset="0"/>
              </a:rPr>
              <a:t>全部上线后，来电原因预计可节省员工</a:t>
            </a:r>
            <a:r>
              <a:rPr lang="en-US" altLang="en-US" sz="1600" i="1">
                <a:solidFill>
                  <a:srgbClr val="FF0000"/>
                </a:solidFill>
                <a:latin typeface="微软雅黑" charset="0"/>
                <a:ea typeface="微软雅黑" charset="0"/>
              </a:rPr>
              <a:t>180</a:t>
            </a:r>
            <a:r>
              <a:rPr lang="zh-CN" altLang="en-US" sz="1600" i="1">
                <a:solidFill>
                  <a:srgbClr val="FF0000"/>
                </a:solidFill>
                <a:latin typeface="微软雅黑" charset="0"/>
                <a:ea typeface="微软雅黑" charset="0"/>
              </a:rPr>
              <a:t>人</a:t>
            </a:r>
            <a:r>
              <a:rPr lang="zh-CN" altLang="en-US" sz="1600">
                <a:solidFill>
                  <a:srgbClr val="404040"/>
                </a:solidFill>
                <a:latin typeface="微软雅黑" charset="0"/>
                <a:ea typeface="微软雅黑" charset="0"/>
              </a:rPr>
              <a:t>，每年人力资本节约</a:t>
            </a:r>
            <a:r>
              <a:rPr lang="en-US" altLang="en-US" sz="1600" i="1">
                <a:solidFill>
                  <a:srgbClr val="FF0000"/>
                </a:solidFill>
                <a:latin typeface="微软雅黑" charset="0"/>
                <a:ea typeface="微软雅黑" charset="0"/>
              </a:rPr>
              <a:t>400</a:t>
            </a:r>
            <a:r>
              <a:rPr lang="zh-CN" altLang="en-US" sz="1600" i="1">
                <a:solidFill>
                  <a:srgbClr val="FF0000"/>
                </a:solidFill>
                <a:latin typeface="微软雅黑" charset="0"/>
                <a:ea typeface="微软雅黑" charset="0"/>
              </a:rPr>
              <a:t>多万</a:t>
            </a:r>
            <a:r>
              <a:rPr lang="zh-CN" altLang="en-US" sz="1600">
                <a:solidFill>
                  <a:srgbClr val="404040"/>
                </a:solidFill>
                <a:latin typeface="微软雅黑" charset="0"/>
                <a:ea typeface="微软雅黑" charset="0"/>
              </a:rPr>
              <a:t>元。</a:t>
            </a:r>
            <a:endParaRPr lang="en-US" altLang="zh-CN" sz="1600">
              <a:solidFill>
                <a:srgbClr val="404040"/>
              </a:solidFill>
              <a:latin typeface="微软雅黑" charset="0"/>
              <a:ea typeface="微软雅黑" charset="0"/>
            </a:endParaRPr>
          </a:p>
        </p:txBody>
      </p:sp>
      <p:sp>
        <p:nvSpPr>
          <p:cNvPr id="25605" name="Rectangle 12"/>
          <p:cNvSpPr>
            <a:spLocks noChangeArrowheads="1"/>
          </p:cNvSpPr>
          <p:nvPr/>
        </p:nvSpPr>
        <p:spPr bwMode="auto">
          <a:xfrm>
            <a:off x="5334000" y="1431925"/>
            <a:ext cx="109538" cy="2201863"/>
          </a:xfrm>
          <a:prstGeom prst="rect">
            <a:avLst/>
          </a:prstGeom>
          <a:solidFill>
            <a:schemeClr val="bg1">
              <a:lumMod val="65000"/>
            </a:schemeClr>
          </a:solidFill>
          <a:ln w="6350">
            <a:noFill/>
            <a:miter lim="800000"/>
            <a:headEnd/>
            <a:tailEnd/>
          </a:ln>
        </p:spPr>
        <p:txBody>
          <a:bodyPr wrap="none" lIns="0" tIns="0" rIns="0" bIns="0" anchor="ctr"/>
          <a:lstStyle/>
          <a:p>
            <a:pPr>
              <a:lnSpc>
                <a:spcPct val="105000"/>
              </a:lnSpc>
              <a:buFont typeface="Wingdings" pitchFamily="2" charset="2"/>
              <a:buChar char="n"/>
              <a:defRPr/>
            </a:pPr>
            <a:endParaRPr lang="zh-CN" altLang="en-US">
              <a:ea typeface="黑体" pitchFamily="2" charset="-122"/>
              <a:cs typeface="Arial" charset="0"/>
            </a:endParaRPr>
          </a:p>
        </p:txBody>
      </p:sp>
      <p:sp>
        <p:nvSpPr>
          <p:cNvPr id="25606" name="Freeform 15"/>
          <p:cNvSpPr>
            <a:spLocks/>
          </p:cNvSpPr>
          <p:nvPr/>
        </p:nvSpPr>
        <p:spPr bwMode="auto">
          <a:xfrm>
            <a:off x="5180013" y="2065338"/>
            <a:ext cx="528637" cy="920750"/>
          </a:xfrm>
          <a:custGeom>
            <a:avLst/>
            <a:gdLst>
              <a:gd name="T0" fmla="*/ 0 w 240"/>
              <a:gd name="T1" fmla="*/ 230187 h 136"/>
              <a:gd name="T2" fmla="*/ 242292 w 240"/>
              <a:gd name="T3" fmla="*/ 230187 h 136"/>
              <a:gd name="T4" fmla="*/ 242292 w 240"/>
              <a:gd name="T5" fmla="*/ 0 h 136"/>
              <a:gd name="T6" fmla="*/ 528637 w 240"/>
              <a:gd name="T7" fmla="*/ 460375 h 136"/>
              <a:gd name="T8" fmla="*/ 233481 w 240"/>
              <a:gd name="T9" fmla="*/ 920750 h 136"/>
              <a:gd name="T10" fmla="*/ 233481 w 240"/>
              <a:gd name="T11" fmla="*/ 690562 h 136"/>
              <a:gd name="T12" fmla="*/ 4405 w 240"/>
              <a:gd name="T13" fmla="*/ 690562 h 136"/>
              <a:gd name="T14" fmla="*/ 0 60000 65536"/>
              <a:gd name="T15" fmla="*/ 0 60000 65536"/>
              <a:gd name="T16" fmla="*/ 0 60000 65536"/>
              <a:gd name="T17" fmla="*/ 0 60000 65536"/>
              <a:gd name="T18" fmla="*/ 0 60000 65536"/>
              <a:gd name="T19" fmla="*/ 0 60000 65536"/>
              <a:gd name="T20" fmla="*/ 0 60000 65536"/>
              <a:gd name="T21" fmla="*/ 0 w 240"/>
              <a:gd name="T22" fmla="*/ 0 h 136"/>
              <a:gd name="T23" fmla="*/ 240 w 240"/>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 h="136">
                <a:moveTo>
                  <a:pt x="0" y="34"/>
                </a:moveTo>
                <a:lnTo>
                  <a:pt x="110" y="34"/>
                </a:lnTo>
                <a:lnTo>
                  <a:pt x="110" y="0"/>
                </a:lnTo>
                <a:lnTo>
                  <a:pt x="240" y="68"/>
                </a:lnTo>
                <a:lnTo>
                  <a:pt x="106" y="136"/>
                </a:lnTo>
                <a:lnTo>
                  <a:pt x="106" y="102"/>
                </a:lnTo>
                <a:lnTo>
                  <a:pt x="2" y="102"/>
                </a:lnTo>
              </a:path>
            </a:pathLst>
          </a:custGeom>
          <a:solidFill>
            <a:schemeClr val="bg1"/>
          </a:solidFill>
          <a:ln w="12700">
            <a:solidFill>
              <a:schemeClr val="bg1">
                <a:lumMod val="50000"/>
              </a:schemeClr>
            </a:solidFill>
            <a:round/>
            <a:headEnd/>
            <a:tailEnd/>
          </a:ln>
        </p:spPr>
        <p:txBody>
          <a:bodyPr wrap="none" lIns="0" tIns="0" rIns="0" bIns="0" anchor="ctr"/>
          <a:lstStyle/>
          <a:p>
            <a:pPr>
              <a:lnSpc>
                <a:spcPct val="105000"/>
              </a:lnSpc>
              <a:buFont typeface="Wingdings" pitchFamily="2" charset="2"/>
              <a:buChar char="n"/>
              <a:defRPr/>
            </a:pPr>
            <a:endParaRPr lang="zh-CN" altLang="en-US">
              <a:ea typeface="黑体" pitchFamily="2" charset="-122"/>
              <a:cs typeface="Arial" charset="0"/>
            </a:endParaRPr>
          </a:p>
        </p:txBody>
      </p:sp>
      <p:graphicFrame>
        <p:nvGraphicFramePr>
          <p:cNvPr id="19" name="表格 18"/>
          <p:cNvGraphicFramePr>
            <a:graphicFrameLocks noGrp="1"/>
          </p:cNvGraphicFramePr>
          <p:nvPr/>
        </p:nvGraphicFramePr>
        <p:xfrm>
          <a:off x="95250" y="4981575"/>
          <a:ext cx="8980488" cy="1208088"/>
        </p:xfrm>
        <a:graphic>
          <a:graphicData uri="http://schemas.openxmlformats.org/drawingml/2006/table">
            <a:tbl>
              <a:tblPr/>
              <a:tblGrid>
                <a:gridCol w="822325"/>
                <a:gridCol w="698500"/>
                <a:gridCol w="692150"/>
                <a:gridCol w="846138"/>
                <a:gridCol w="550862"/>
                <a:gridCol w="693738"/>
                <a:gridCol w="987425"/>
                <a:gridCol w="1168400"/>
                <a:gridCol w="690562"/>
                <a:gridCol w="690563"/>
                <a:gridCol w="1139825"/>
              </a:tblGrid>
              <a:tr h="742950">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微软雅黑" charset="0"/>
                          <a:ea typeface="微软雅黑" charset="0"/>
                        </a:rPr>
                        <a:t>来话量</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微软雅黑" charset="0"/>
                          <a:ea typeface="微软雅黑" charset="0"/>
                        </a:rPr>
                        <a:t>接通率</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微软雅黑" charset="0"/>
                          <a:ea typeface="微软雅黑" charset="0"/>
                        </a:rPr>
                        <a:t>通话时长</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微软雅黑" charset="0"/>
                          <a:ea typeface="微软雅黑" charset="0"/>
                        </a:rPr>
                        <a:t>工时利用率</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微软雅黑" charset="0"/>
                          <a:ea typeface="微软雅黑" charset="0"/>
                        </a:rPr>
                        <a:t>月工时</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微软雅黑" charset="0"/>
                          <a:ea typeface="微软雅黑" charset="0"/>
                        </a:rPr>
                        <a:t>接续能力</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微软雅黑" charset="0"/>
                          <a:ea typeface="微软雅黑" charset="0"/>
                        </a:rPr>
                        <a:t>话务员数</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微软雅黑" charset="0"/>
                          <a:ea typeface="微软雅黑" charset="0"/>
                        </a:rPr>
                        <a:t>缩短后通话时长</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微软雅黑" charset="0"/>
                          <a:ea typeface="微软雅黑" charset="0"/>
                        </a:rPr>
                        <a:t>接续能力</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微软雅黑" charset="0"/>
                          <a:ea typeface="微软雅黑" charset="0"/>
                        </a:rPr>
                        <a:t>话务员数</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zh-CN" altLang="en-US" sz="1200" b="0" i="0" u="none" strike="noStrike" cap="none" normalizeH="0" baseline="0">
                          <a:ln>
                            <a:noFill/>
                          </a:ln>
                          <a:solidFill>
                            <a:schemeClr val="tx1"/>
                          </a:solidFill>
                          <a:effectLst/>
                          <a:latin typeface="微软雅黑" charset="0"/>
                          <a:ea typeface="微软雅黑" charset="0"/>
                        </a:rPr>
                        <a:t>减少人员数</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465138">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charset="0"/>
                          <a:ea typeface="微软雅黑" charset="0"/>
                        </a:rPr>
                        <a:t>16964428</a:t>
                      </a:r>
                      <a:endParaRPr kumimoji="0" lang="en-US" altLang="zh-CN" sz="1200" b="0" i="0" u="none" strike="noStrike" cap="none" normalizeH="0" baseline="0">
                        <a:ln>
                          <a:noFill/>
                        </a:ln>
                        <a:solidFill>
                          <a:schemeClr val="tx1"/>
                        </a:solidFill>
                        <a:effectLst/>
                        <a:latin typeface="微软雅黑" charset="0"/>
                        <a:ea typeface="微软雅黑" charset="0"/>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charset="0"/>
                          <a:ea typeface="微软雅黑" charset="0"/>
                        </a:rPr>
                        <a:t>0.94</a:t>
                      </a:r>
                      <a:endParaRPr kumimoji="0" lang="en-US" altLang="zh-CN" sz="1200" b="0" i="0" u="none" strike="noStrike" cap="none" normalizeH="0" baseline="0">
                        <a:ln>
                          <a:noFill/>
                        </a:ln>
                        <a:solidFill>
                          <a:schemeClr val="tx1"/>
                        </a:solidFill>
                        <a:effectLst/>
                        <a:latin typeface="微软雅黑" charset="0"/>
                        <a:ea typeface="微软雅黑" charset="0"/>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charset="0"/>
                          <a:ea typeface="微软雅黑" charset="0"/>
                        </a:rPr>
                        <a:t>78</a:t>
                      </a:r>
                      <a:endParaRPr kumimoji="0" lang="en-US" altLang="zh-CN" sz="1200" b="0" i="0" u="none" strike="noStrike" cap="none" normalizeH="0" baseline="0">
                        <a:ln>
                          <a:noFill/>
                        </a:ln>
                        <a:solidFill>
                          <a:schemeClr val="tx1"/>
                        </a:solidFill>
                        <a:effectLst/>
                        <a:latin typeface="微软雅黑" charset="0"/>
                        <a:ea typeface="微软雅黑" charset="0"/>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charset="0"/>
                          <a:ea typeface="微软雅黑" charset="0"/>
                        </a:rPr>
                        <a:t>0.73</a:t>
                      </a:r>
                      <a:endParaRPr kumimoji="0" lang="en-US" altLang="zh-CN" sz="1200" b="0" i="0" u="none" strike="noStrike" cap="none" normalizeH="0" baseline="0">
                        <a:ln>
                          <a:noFill/>
                        </a:ln>
                        <a:solidFill>
                          <a:schemeClr val="tx1"/>
                        </a:solidFill>
                        <a:effectLst/>
                        <a:latin typeface="微软雅黑" charset="0"/>
                        <a:ea typeface="微软雅黑" charset="0"/>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charset="0"/>
                          <a:ea typeface="微软雅黑" charset="0"/>
                        </a:rPr>
                        <a:t>168</a:t>
                      </a:r>
                      <a:endParaRPr kumimoji="0" lang="en-US" altLang="zh-CN" sz="1200" b="0" i="0" u="none" strike="noStrike" cap="none" normalizeH="0" baseline="0">
                        <a:ln>
                          <a:noFill/>
                        </a:ln>
                        <a:solidFill>
                          <a:schemeClr val="tx1"/>
                        </a:solidFill>
                        <a:effectLst/>
                        <a:latin typeface="微软雅黑" charset="0"/>
                        <a:ea typeface="微软雅黑" charset="0"/>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charset="0"/>
                          <a:ea typeface="微软雅黑" charset="0"/>
                        </a:rPr>
                        <a:t>5660</a:t>
                      </a:r>
                      <a:endParaRPr kumimoji="0" lang="en-US" altLang="zh-CN" sz="1200" b="0" i="0" u="none" strike="noStrike" cap="none" normalizeH="0" baseline="0">
                        <a:ln>
                          <a:noFill/>
                        </a:ln>
                        <a:solidFill>
                          <a:schemeClr val="tx1"/>
                        </a:solidFill>
                        <a:effectLst/>
                        <a:latin typeface="微软雅黑" charset="0"/>
                        <a:ea typeface="微软雅黑" charset="0"/>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charset="0"/>
                          <a:ea typeface="微软雅黑" charset="0"/>
                        </a:rPr>
                        <a:t>2817</a:t>
                      </a:r>
                      <a:endParaRPr kumimoji="0" lang="en-US" altLang="zh-CN" sz="1200" b="0" i="0" u="none" strike="noStrike" cap="none" normalizeH="0" baseline="0">
                        <a:ln>
                          <a:noFill/>
                        </a:ln>
                        <a:solidFill>
                          <a:schemeClr val="tx1"/>
                        </a:solidFill>
                        <a:effectLst/>
                        <a:latin typeface="微软雅黑" charset="0"/>
                        <a:ea typeface="微软雅黑" charset="0"/>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微软雅黑" charset="0"/>
                          <a:ea typeface="微软雅黑" charset="0"/>
                        </a:rPr>
                        <a:t>73</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charset="0"/>
                          <a:ea typeface="微软雅黑" charset="0"/>
                        </a:rPr>
                        <a:t>6048</a:t>
                      </a:r>
                      <a:endParaRPr kumimoji="0" lang="en-US" altLang="zh-CN" sz="1200" b="0" i="0" u="none" strike="noStrike" cap="none" normalizeH="0" baseline="0">
                        <a:ln>
                          <a:noFill/>
                        </a:ln>
                        <a:solidFill>
                          <a:schemeClr val="tx1"/>
                        </a:solidFill>
                        <a:effectLst/>
                        <a:latin typeface="微软雅黑" charset="0"/>
                        <a:ea typeface="微软雅黑" charset="0"/>
                      </a:endParaRP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微软雅黑" charset="0"/>
                          <a:ea typeface="微软雅黑" charset="0"/>
                        </a:rPr>
                        <a:t>2637 </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FF0000"/>
                          </a:solidFill>
                          <a:effectLst/>
                          <a:latin typeface="微软雅黑" charset="0"/>
                          <a:ea typeface="微软雅黑" charset="0"/>
                        </a:rPr>
                        <a:t>180</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5645" name="TextBox 19"/>
          <p:cNvSpPr txBox="1">
            <a:spLocks noChangeArrowheads="1"/>
          </p:cNvSpPr>
          <p:nvPr/>
        </p:nvSpPr>
        <p:spPr bwMode="auto">
          <a:xfrm>
            <a:off x="2252663" y="4640263"/>
            <a:ext cx="2401887" cy="334962"/>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105000"/>
              </a:lnSpc>
              <a:buFont typeface="Wingdings" charset="2"/>
              <a:buNone/>
            </a:pPr>
            <a:r>
              <a:rPr lang="zh-CN" altLang="en-US" sz="1600">
                <a:solidFill>
                  <a:srgbClr val="404040"/>
                </a:solidFill>
                <a:latin typeface="微软雅黑" charset="0"/>
                <a:ea typeface="微软雅黑" charset="0"/>
              </a:rPr>
              <a:t>人员节省测算方式</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a:spLocks noChangeArrowheads="1"/>
          </p:cNvSpPr>
          <p:nvPr/>
        </p:nvSpPr>
        <p:spPr bwMode="auto">
          <a:xfrm>
            <a:off x="5081588" y="4098925"/>
            <a:ext cx="3848100" cy="1973263"/>
          </a:xfrm>
          <a:prstGeom prst="rect">
            <a:avLst/>
          </a:prstGeom>
          <a:solidFill>
            <a:schemeClr val="bg1"/>
          </a:solidFill>
          <a:ln w="12700">
            <a:solidFill>
              <a:srgbClr val="D9D9D7"/>
            </a:solidFill>
            <a:miter lim="800000"/>
            <a:headEnd/>
            <a:tailEnd/>
          </a:ln>
          <a:effectLst>
            <a:outerShdw blurRad="63500" dist="38100" dir="2700000" algn="tl" rotWithShape="0">
              <a:srgbClr val="000000">
                <a:alpha val="39999"/>
              </a:srgbClr>
            </a:outerShdw>
          </a:effectLst>
        </p:spPr>
        <p:txBody>
          <a:bodyPr anchor="ctr"/>
          <a:lstStyle/>
          <a:p>
            <a:pPr algn="ctr">
              <a:defRPr/>
            </a:pPr>
            <a:endParaRPr lang="en-US" sz="2400">
              <a:solidFill>
                <a:srgbClr val="FFFFFF"/>
              </a:solidFill>
              <a:latin typeface="+mn-lt"/>
              <a:ea typeface="+mn-ea"/>
            </a:endParaRPr>
          </a:p>
        </p:txBody>
      </p:sp>
      <p:sp>
        <p:nvSpPr>
          <p:cNvPr id="39" name="Rectangle 38"/>
          <p:cNvSpPr/>
          <p:nvPr/>
        </p:nvSpPr>
        <p:spPr bwMode="auto">
          <a:xfrm>
            <a:off x="6037263" y="3884613"/>
            <a:ext cx="2665412" cy="381000"/>
          </a:xfrm>
          <a:prstGeom prst="rect">
            <a:avLst/>
          </a:prstGeom>
          <a:solidFill>
            <a:srgbClr val="22588E"/>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a:solidFill>
                  <a:srgbClr val="FFFFFF"/>
                </a:solidFill>
              </a:rPr>
              <a:t>实施</a:t>
            </a:r>
            <a:r>
              <a:rPr lang="en-US" altLang="zh-CN">
                <a:solidFill>
                  <a:srgbClr val="FFFFFF"/>
                </a:solidFill>
              </a:rPr>
              <a:t>SA</a:t>
            </a:r>
            <a:r>
              <a:rPr lang="zh-CN" altLang="en-US">
                <a:solidFill>
                  <a:srgbClr val="FFFFFF"/>
                </a:solidFill>
              </a:rPr>
              <a:t>后</a:t>
            </a:r>
          </a:p>
        </p:txBody>
      </p:sp>
      <p:pic>
        <p:nvPicPr>
          <p:cNvPr id="348164" name="Picture 2" descr="D:\Clients\NICE\2008.06\draft1\Pixade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0" y="3825875"/>
            <a:ext cx="6096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4799" name="Group 47"/>
          <p:cNvGraphicFramePr>
            <a:graphicFrameLocks noGrp="1"/>
          </p:cNvGraphicFramePr>
          <p:nvPr/>
        </p:nvGraphicFramePr>
        <p:xfrm>
          <a:off x="5295900" y="4357688"/>
          <a:ext cx="3429000" cy="1026795"/>
        </p:xfrm>
        <a:graphic>
          <a:graphicData uri="http://schemas.openxmlformats.org/drawingml/2006/table">
            <a:tbl>
              <a:tblPr/>
              <a:tblGrid>
                <a:gridCol w="2659063"/>
                <a:gridCol w="769937"/>
              </a:tblGrid>
              <a:tr h="250825">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22588E"/>
                          </a:solidFill>
                          <a:effectLst/>
                          <a:latin typeface="Arial" charset="0"/>
                          <a:ea typeface="宋体" charset="0"/>
                          <a:cs typeface="Arial" charset="0"/>
                        </a:rPr>
                        <a:t>每名座席每天每个产品的追加销售尝试数</a:t>
                      </a:r>
                    </a:p>
                  </a:txBody>
                  <a:tcPr horzOverflow="overflow">
                    <a:lnL>
                      <a:noFill/>
                    </a:lnL>
                    <a:lnR w="12700" cap="flat" cmpd="sng" algn="ctr">
                      <a:solidFill>
                        <a:schemeClr val="bg1"/>
                      </a:solidFill>
                      <a:prstDash val="solid"/>
                      <a:round/>
                      <a:headEnd type="none" w="med" len="med"/>
                      <a:tailEnd type="none" w="med" len="med"/>
                    </a:lnR>
                    <a:lnT>
                      <a:noFill/>
                    </a:lnT>
                    <a:lnB w="762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22588E"/>
                          </a:solidFill>
                          <a:effectLst/>
                          <a:latin typeface="Arial" charset="0"/>
                          <a:ea typeface="宋体" charset="0"/>
                          <a:cs typeface="Arial" charset="0"/>
                        </a:rPr>
                        <a:t>14</a:t>
                      </a:r>
                    </a:p>
                  </a:txBody>
                  <a:tcPr horzOverflow="overflow">
                    <a:lnL w="12700" cap="flat" cmpd="sng" algn="ctr">
                      <a:solidFill>
                        <a:schemeClr val="bg1"/>
                      </a:solidFill>
                      <a:prstDash val="solid"/>
                      <a:round/>
                      <a:headEnd type="none" w="med" len="med"/>
                      <a:tailEnd type="none" w="med" len="med"/>
                    </a:lnL>
                    <a:lnR>
                      <a:noFill/>
                    </a:lnR>
                    <a:lnT>
                      <a:noFill/>
                    </a:lnT>
                    <a:lnB w="76200" cap="flat" cmpd="sng" algn="ctr">
                      <a:solidFill>
                        <a:schemeClr val="bg1"/>
                      </a:solidFill>
                      <a:prstDash val="solid"/>
                      <a:round/>
                      <a:headEnd type="none" w="med" len="med"/>
                      <a:tailEnd type="none" w="med" len="med"/>
                    </a:lnB>
                    <a:lnTlToBr>
                      <a:noFill/>
                    </a:lnTlToBr>
                    <a:lnBlToTr>
                      <a:noFill/>
                    </a:lnBlToTr>
                    <a:solidFill>
                      <a:srgbClr val="D9D9D9"/>
                    </a:solidFill>
                  </a:tcPr>
                </a:tc>
              </a:tr>
              <a:tr h="250825">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22588E"/>
                          </a:solidFill>
                          <a:effectLst/>
                          <a:latin typeface="Arial" charset="0"/>
                          <a:ea typeface="宋体" charset="0"/>
                          <a:cs typeface="Arial" charset="0"/>
                        </a:rPr>
                        <a:t>成功尝试数</a:t>
                      </a:r>
                    </a:p>
                  </a:txBody>
                  <a:tcPr horzOverflow="overflow">
                    <a:lnL>
                      <a:noFill/>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a:noFill/>
                    </a:lnB>
                    <a:lnTlToBr>
                      <a:noFill/>
                    </a:lnTlToBr>
                    <a:lnBlToTr>
                      <a:noFill/>
                    </a:lnBlToTr>
                    <a:solidFill>
                      <a:srgbClr val="F2F2F2"/>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22588E"/>
                          </a:solidFill>
                          <a:effectLst/>
                          <a:latin typeface="Arial" charset="0"/>
                          <a:ea typeface="宋体" charset="0"/>
                          <a:cs typeface="Arial" charset="0"/>
                        </a:rPr>
                        <a:t>4</a:t>
                      </a:r>
                    </a:p>
                  </a:txBody>
                  <a:tcPr horzOverflow="overflow">
                    <a:lnL w="12700" cap="flat" cmpd="sng" algn="ctr">
                      <a:solidFill>
                        <a:schemeClr val="bg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a:noFill/>
                    </a:lnB>
                    <a:lnTlToBr>
                      <a:noFill/>
                    </a:lnTlToBr>
                    <a:lnBlToTr>
                      <a:noFill/>
                    </a:lnBlToTr>
                    <a:solidFill>
                      <a:srgbClr val="F2F2F2"/>
                    </a:solidFill>
                  </a:tcPr>
                </a:tc>
              </a:tr>
              <a:tr h="295275">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chemeClr val="tx1"/>
                          </a:solidFill>
                          <a:effectLst/>
                          <a:latin typeface="Arial" charset="0"/>
                          <a:ea typeface="宋体" charset="0"/>
                          <a:cs typeface="Arial" charset="0"/>
                        </a:rPr>
                        <a:t>每个销售产品的销售值</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Arial" charset="0"/>
                          <a:ea typeface="宋体" charset="0"/>
                          <a:cs typeface="Arial"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9D9D9"/>
                    </a:solidFill>
                  </a:tcPr>
                </a:tc>
              </a:tr>
            </a:tbl>
          </a:graphicData>
        </a:graphic>
      </p:graphicFrame>
      <p:sp>
        <p:nvSpPr>
          <p:cNvPr id="348176" name="Rectangle 21"/>
          <p:cNvSpPr>
            <a:spLocks noChangeArrowheads="1"/>
          </p:cNvSpPr>
          <p:nvPr/>
        </p:nvSpPr>
        <p:spPr bwMode="auto">
          <a:xfrm>
            <a:off x="5289550" y="5556250"/>
            <a:ext cx="2039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2000" b="1">
                <a:solidFill>
                  <a:srgbClr val="00B050"/>
                </a:solidFill>
                <a:latin typeface="Shruti" charset="0"/>
              </a:rPr>
              <a:t>销售值增加 </a:t>
            </a:r>
            <a:r>
              <a:rPr lang="en-US" altLang="zh-CN" sz="2000" b="1">
                <a:solidFill>
                  <a:srgbClr val="00B050"/>
                </a:solidFill>
                <a:latin typeface="Shruti" charset="0"/>
              </a:rPr>
              <a:t>17%</a:t>
            </a:r>
          </a:p>
        </p:txBody>
      </p:sp>
      <p:sp>
        <p:nvSpPr>
          <p:cNvPr id="23" name="Rectangle 22"/>
          <p:cNvSpPr>
            <a:spLocks noChangeArrowheads="1"/>
          </p:cNvSpPr>
          <p:nvPr/>
        </p:nvSpPr>
        <p:spPr bwMode="auto">
          <a:xfrm>
            <a:off x="5081588" y="2000250"/>
            <a:ext cx="3848100" cy="1544638"/>
          </a:xfrm>
          <a:prstGeom prst="rect">
            <a:avLst/>
          </a:prstGeom>
          <a:solidFill>
            <a:schemeClr val="bg1"/>
          </a:solidFill>
          <a:ln w="12700">
            <a:solidFill>
              <a:srgbClr val="D9D9D7"/>
            </a:solidFill>
            <a:miter lim="800000"/>
            <a:headEnd/>
            <a:tailEnd/>
          </a:ln>
          <a:effectLst>
            <a:outerShdw blurRad="63500" dist="38100" dir="2700000" algn="tl" rotWithShape="0">
              <a:srgbClr val="000000">
                <a:alpha val="39999"/>
              </a:srgbClr>
            </a:outerShdw>
          </a:effectLst>
        </p:spPr>
        <p:txBody>
          <a:bodyPr anchor="ctr"/>
          <a:lstStyle/>
          <a:p>
            <a:pPr algn="ctr">
              <a:defRPr/>
            </a:pPr>
            <a:endParaRPr lang="en-US" sz="2400">
              <a:solidFill>
                <a:srgbClr val="FFFFFF"/>
              </a:solidFill>
              <a:latin typeface="+mn-lt"/>
              <a:ea typeface="+mn-ea"/>
            </a:endParaRPr>
          </a:p>
        </p:txBody>
      </p:sp>
      <p:sp>
        <p:nvSpPr>
          <p:cNvPr id="34" name="Rectangle 33"/>
          <p:cNvSpPr/>
          <p:nvPr/>
        </p:nvSpPr>
        <p:spPr bwMode="auto">
          <a:xfrm>
            <a:off x="6059488" y="1731963"/>
            <a:ext cx="2665412" cy="381000"/>
          </a:xfrm>
          <a:prstGeom prst="rect">
            <a:avLst/>
          </a:prstGeom>
          <a:solidFill>
            <a:srgbClr val="8B030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a:solidFill>
                  <a:srgbClr val="FFFFFF"/>
                </a:solidFill>
              </a:rPr>
              <a:t>实施</a:t>
            </a:r>
            <a:r>
              <a:rPr lang="en-US" altLang="zh-CN">
                <a:solidFill>
                  <a:srgbClr val="FFFFFF"/>
                </a:solidFill>
              </a:rPr>
              <a:t>SA</a:t>
            </a:r>
            <a:r>
              <a:rPr lang="zh-CN" altLang="en-US">
                <a:solidFill>
                  <a:srgbClr val="FFFFFF"/>
                </a:solidFill>
              </a:rPr>
              <a:t>前</a:t>
            </a:r>
          </a:p>
        </p:txBody>
      </p:sp>
      <p:pic>
        <p:nvPicPr>
          <p:cNvPr id="348179" name="Picture 2" descr="D:\Clients\NICE\2008.06\draft1\Pixade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9225" y="1643063"/>
            <a:ext cx="60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4798" name="Group 46"/>
          <p:cNvGraphicFramePr>
            <a:graphicFrameLocks noGrp="1"/>
          </p:cNvGraphicFramePr>
          <p:nvPr/>
        </p:nvGraphicFramePr>
        <p:xfrm>
          <a:off x="5295900" y="2255838"/>
          <a:ext cx="3429000" cy="1029970"/>
        </p:xfrm>
        <a:graphic>
          <a:graphicData uri="http://schemas.openxmlformats.org/drawingml/2006/table">
            <a:tbl>
              <a:tblPr/>
              <a:tblGrid>
                <a:gridCol w="2698750"/>
                <a:gridCol w="730250"/>
              </a:tblGrid>
              <a:tr h="250825">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22588E"/>
                          </a:solidFill>
                          <a:effectLst/>
                          <a:latin typeface="Arial" charset="0"/>
                          <a:ea typeface="宋体" charset="0"/>
                        </a:rPr>
                        <a:t>每名座席每天每个产品的向上销售尝试数</a:t>
                      </a:r>
                    </a:p>
                  </a:txBody>
                  <a:tcPr horzOverflow="overflow">
                    <a:lnL>
                      <a:noFill/>
                    </a:lnL>
                    <a:lnR w="12700" cap="flat" cmpd="sng" algn="ctr">
                      <a:solidFill>
                        <a:schemeClr val="bg1"/>
                      </a:solidFill>
                      <a:prstDash val="solid"/>
                      <a:round/>
                      <a:headEnd type="none" w="med" len="med"/>
                      <a:tailEnd type="none" w="med" len="med"/>
                    </a:lnR>
                    <a:lnT>
                      <a:noFill/>
                    </a:lnT>
                    <a:lnB w="762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22588E"/>
                          </a:solidFill>
                          <a:effectLst/>
                          <a:latin typeface="Arial" charset="0"/>
                          <a:ea typeface="宋体" charset="0"/>
                        </a:rPr>
                        <a:t>10</a:t>
                      </a:r>
                    </a:p>
                  </a:txBody>
                  <a:tcPr horzOverflow="overflow">
                    <a:lnL w="12700" cap="flat" cmpd="sng" algn="ctr">
                      <a:solidFill>
                        <a:schemeClr val="bg1"/>
                      </a:solidFill>
                      <a:prstDash val="solid"/>
                      <a:round/>
                      <a:headEnd type="none" w="med" len="med"/>
                      <a:tailEnd type="none" w="med" len="med"/>
                    </a:lnL>
                    <a:lnR>
                      <a:noFill/>
                    </a:lnR>
                    <a:lnT>
                      <a:noFill/>
                    </a:lnT>
                    <a:lnB w="76200" cap="flat" cmpd="sng" algn="ctr">
                      <a:solidFill>
                        <a:schemeClr val="bg1"/>
                      </a:solidFill>
                      <a:prstDash val="solid"/>
                      <a:round/>
                      <a:headEnd type="none" w="med" len="med"/>
                      <a:tailEnd type="none" w="med" len="med"/>
                    </a:lnB>
                    <a:lnTlToBr>
                      <a:noFill/>
                    </a:lnTlToBr>
                    <a:lnBlToTr>
                      <a:noFill/>
                    </a:lnBlToTr>
                    <a:solidFill>
                      <a:srgbClr val="D9D9D9"/>
                    </a:solidFill>
                  </a:tcPr>
                </a:tc>
              </a:tr>
              <a:tr h="250825">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22588E"/>
                          </a:solidFill>
                          <a:effectLst/>
                          <a:latin typeface="Arial" charset="0"/>
                          <a:ea typeface="宋体" charset="0"/>
                        </a:rPr>
                        <a:t>成功尝试数</a:t>
                      </a:r>
                    </a:p>
                  </a:txBody>
                  <a:tcPr horzOverflow="overflow">
                    <a:lnL>
                      <a:noFill/>
                    </a:lnL>
                    <a:lnR w="127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a:noFill/>
                    </a:lnB>
                    <a:lnTlToBr>
                      <a:noFill/>
                    </a:lnTlToBr>
                    <a:lnBlToTr>
                      <a:noFill/>
                    </a:lnBlToTr>
                    <a:solidFill>
                      <a:srgbClr val="F2F2F2"/>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22588E"/>
                          </a:solidFill>
                          <a:effectLst/>
                          <a:latin typeface="Arial" charset="0"/>
                          <a:ea typeface="宋体" charset="0"/>
                        </a:rPr>
                        <a:t>3</a:t>
                      </a:r>
                    </a:p>
                  </a:txBody>
                  <a:tcPr horzOverflow="overflow">
                    <a:lnL w="12700" cap="flat" cmpd="sng" algn="ctr">
                      <a:solidFill>
                        <a:schemeClr val="bg1"/>
                      </a:solidFill>
                      <a:prstDash val="solid"/>
                      <a:round/>
                      <a:headEnd type="none" w="med" len="med"/>
                      <a:tailEnd type="none" w="med" len="med"/>
                    </a:lnL>
                    <a:lnR>
                      <a:noFill/>
                    </a:lnR>
                    <a:lnT w="76200" cap="flat" cmpd="sng" algn="ctr">
                      <a:solidFill>
                        <a:schemeClr val="bg1"/>
                      </a:solidFill>
                      <a:prstDash val="solid"/>
                      <a:round/>
                      <a:headEnd type="none" w="med" len="med"/>
                      <a:tailEnd type="none" w="med" len="med"/>
                    </a:lnT>
                    <a:lnB>
                      <a:noFill/>
                    </a:lnB>
                    <a:lnTlToBr>
                      <a:noFill/>
                    </a:lnTlToBr>
                    <a:lnBlToTr>
                      <a:noFill/>
                    </a:lnBlToTr>
                    <a:solidFill>
                      <a:srgbClr val="F2F2F2"/>
                    </a:solidFill>
                  </a:tcPr>
                </a:tc>
              </a:tr>
              <a:tr h="298450">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chemeClr val="tx1"/>
                          </a:solidFill>
                          <a:effectLst/>
                          <a:latin typeface="Arial" charset="0"/>
                          <a:ea typeface="宋体" charset="0"/>
                        </a:rPr>
                        <a:t>每个销售产品的销售值</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9D9D9"/>
                    </a:solidFill>
                  </a:tcPr>
                </a:tc>
                <a:tc>
                  <a:txBody>
                    <a:bodyPr/>
                    <a:lstStyle>
                      <a:lvl1pPr eaLnBrk="0" hangingPunct="0">
                        <a:lnSpc>
                          <a:spcPct val="110000"/>
                        </a:lnSpc>
                        <a:spcBef>
                          <a:spcPct val="40000"/>
                        </a:spcBef>
                        <a:buClr>
                          <a:srgbClr val="333399"/>
                        </a:buClr>
                        <a:defRPr>
                          <a:solidFill>
                            <a:schemeClr val="tx1"/>
                          </a:solidFill>
                          <a:latin typeface="Arial" charset="0"/>
                        </a:defRPr>
                      </a:lvl1pPr>
                      <a:lvl2pPr marL="742950" indent="-285750" eaLnBrk="0" hangingPunct="0">
                        <a:lnSpc>
                          <a:spcPct val="110000"/>
                        </a:lnSpc>
                        <a:spcBef>
                          <a:spcPct val="20000"/>
                        </a:spcBef>
                        <a:buClr>
                          <a:srgbClr val="333399"/>
                        </a:buClr>
                        <a:buFont typeface="Arial" charset="0"/>
                        <a:defRPr sz="1400">
                          <a:solidFill>
                            <a:schemeClr val="tx1"/>
                          </a:solidFill>
                          <a:latin typeface="Arial" charset="0"/>
                        </a:defRPr>
                      </a:lvl2pPr>
                      <a:lvl3pPr marL="1143000" indent="-228600" eaLnBrk="0" hangingPunct="0">
                        <a:spcBef>
                          <a:spcPct val="20000"/>
                        </a:spcBef>
                        <a:defRPr>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Arial" charset="0"/>
                          <a:ea typeface="宋体"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a:noFill/>
                    </a:lnTlToBr>
                    <a:lnBlToTr>
                      <a:noFill/>
                    </a:lnBlToTr>
                    <a:solidFill>
                      <a:srgbClr val="D9D9D9"/>
                    </a:solidFill>
                  </a:tcPr>
                </a:tc>
              </a:tr>
            </a:tbl>
          </a:graphicData>
        </a:graphic>
      </p:graphicFrame>
      <p:sp>
        <p:nvSpPr>
          <p:cNvPr id="24" name="Rectangle 23"/>
          <p:cNvSpPr>
            <a:spLocks noChangeArrowheads="1"/>
          </p:cNvSpPr>
          <p:nvPr/>
        </p:nvSpPr>
        <p:spPr bwMode="auto">
          <a:xfrm>
            <a:off x="71438" y="1314450"/>
            <a:ext cx="4714875" cy="5072063"/>
          </a:xfrm>
          <a:prstGeom prst="rect">
            <a:avLst/>
          </a:prstGeom>
          <a:solidFill>
            <a:schemeClr val="bg1"/>
          </a:solidFill>
          <a:ln w="12700">
            <a:solidFill>
              <a:srgbClr val="D9D9D7"/>
            </a:solidFill>
            <a:miter lim="800000"/>
            <a:headEnd/>
            <a:tailEnd/>
          </a:ln>
          <a:effectLst>
            <a:outerShdw blurRad="63500" dist="38100" dir="2700000" algn="tl" rotWithShape="0">
              <a:srgbClr val="000000">
                <a:alpha val="39999"/>
              </a:srgbClr>
            </a:outerShdw>
          </a:effectLst>
        </p:spPr>
        <p:txBody>
          <a:bodyPr anchor="ctr"/>
          <a:lstStyle/>
          <a:p>
            <a:pPr>
              <a:defRPr/>
            </a:pPr>
            <a:endParaRPr lang="en-US">
              <a:solidFill>
                <a:srgbClr val="FFFFFF"/>
              </a:solidFill>
              <a:latin typeface="+mn-lt"/>
              <a:ea typeface="+mn-ea"/>
            </a:endParaRPr>
          </a:p>
        </p:txBody>
      </p:sp>
      <p:sp>
        <p:nvSpPr>
          <p:cNvPr id="348192" name="Rectangle 34"/>
          <p:cNvSpPr>
            <a:spLocks noChangeArrowheads="1"/>
          </p:cNvSpPr>
          <p:nvPr/>
        </p:nvSpPr>
        <p:spPr bwMode="auto">
          <a:xfrm>
            <a:off x="71438" y="1362075"/>
            <a:ext cx="4572000" cy="507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eaLnBrk="0" hangingPunct="0">
              <a:defRPr>
                <a:solidFill>
                  <a:schemeClr val="tx1"/>
                </a:solidFill>
                <a:latin typeface="Arial" charset="0"/>
                <a:ea typeface="宋体" charset="0"/>
              </a:defRPr>
            </a:lvl1pPr>
            <a:lvl2pPr marL="685800" indent="-22860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80000"/>
              </a:lnSpc>
              <a:spcBef>
                <a:spcPts val="600"/>
              </a:spcBef>
              <a:buClr>
                <a:srgbClr val="FFCC00"/>
              </a:buClr>
              <a:buFont typeface="Wingdings" charset="2"/>
              <a:buChar char="§"/>
            </a:pPr>
            <a:r>
              <a:rPr lang="zh-CN" altLang="en-US" sz="2000">
                <a:solidFill>
                  <a:srgbClr val="292929"/>
                </a:solidFill>
                <a:latin typeface="黑体" charset="0"/>
                <a:ea typeface="黑体" charset="0"/>
              </a:rPr>
              <a:t>挑战</a:t>
            </a:r>
          </a:p>
          <a:p>
            <a:pPr lvl="1" eaLnBrk="1" hangingPunct="1">
              <a:lnSpc>
                <a:spcPct val="80000"/>
              </a:lnSpc>
              <a:spcBef>
                <a:spcPts val="600"/>
              </a:spcBef>
              <a:buClr>
                <a:srgbClr val="FFCC00"/>
              </a:buClr>
              <a:buFont typeface="Wingdings" charset="2"/>
              <a:buChar char="§"/>
            </a:pPr>
            <a:r>
              <a:rPr lang="zh-CN" altLang="en-US" sz="1500">
                <a:solidFill>
                  <a:srgbClr val="292929"/>
                </a:solidFill>
                <a:latin typeface="黑体" charset="0"/>
                <a:ea typeface="黑体" charset="0"/>
              </a:rPr>
              <a:t>如何</a:t>
            </a:r>
            <a:r>
              <a:rPr lang="zh-CN" altLang="en-US" sz="1500" b="1">
                <a:solidFill>
                  <a:srgbClr val="292929"/>
                </a:solidFill>
                <a:latin typeface="黑体" charset="0"/>
                <a:ea typeface="黑体" charset="0"/>
              </a:rPr>
              <a:t>提高</a:t>
            </a:r>
            <a:r>
              <a:rPr lang="zh-CN" altLang="en-US" sz="1500">
                <a:solidFill>
                  <a:srgbClr val="292929"/>
                </a:solidFill>
                <a:latin typeface="黑体" charset="0"/>
                <a:ea typeface="黑体" charset="0"/>
              </a:rPr>
              <a:t>中心</a:t>
            </a:r>
            <a:r>
              <a:rPr lang="zh-CN" altLang="en-US" sz="1500" b="1">
                <a:solidFill>
                  <a:srgbClr val="292929"/>
                </a:solidFill>
                <a:latin typeface="黑体" charset="0"/>
                <a:ea typeface="黑体" charset="0"/>
              </a:rPr>
              <a:t>销售尝试</a:t>
            </a:r>
            <a:r>
              <a:rPr lang="zh-CN" altLang="en-US" sz="1500">
                <a:solidFill>
                  <a:srgbClr val="292929"/>
                </a:solidFill>
                <a:latin typeface="黑体" charset="0"/>
                <a:ea typeface="黑体" charset="0"/>
              </a:rPr>
              <a:t>？</a:t>
            </a:r>
            <a:endParaRPr lang="en-US" altLang="zh-CN" sz="1500">
              <a:solidFill>
                <a:srgbClr val="292929"/>
              </a:solidFill>
              <a:latin typeface="黑体" charset="0"/>
              <a:ea typeface="黑体" charset="0"/>
            </a:endParaRPr>
          </a:p>
          <a:p>
            <a:pPr lvl="1" eaLnBrk="1" hangingPunct="1">
              <a:lnSpc>
                <a:spcPct val="80000"/>
              </a:lnSpc>
              <a:spcBef>
                <a:spcPts val="600"/>
              </a:spcBef>
              <a:buClr>
                <a:srgbClr val="FFCC00"/>
              </a:buClr>
              <a:buFont typeface="Wingdings" charset="2"/>
              <a:buChar char="§"/>
            </a:pPr>
            <a:r>
              <a:rPr lang="zh-CN" altLang="en-US" sz="1500">
                <a:solidFill>
                  <a:srgbClr val="292929"/>
                </a:solidFill>
                <a:latin typeface="黑体" charset="0"/>
                <a:ea typeface="黑体" charset="0"/>
              </a:rPr>
              <a:t>客户提出了哪些类型的异议？这些异议是如何得到处理的？</a:t>
            </a:r>
            <a:endParaRPr lang="en-US" altLang="zh-CN" sz="1500">
              <a:solidFill>
                <a:srgbClr val="292929"/>
              </a:solidFill>
              <a:latin typeface="黑体" charset="0"/>
              <a:ea typeface="黑体" charset="0"/>
            </a:endParaRPr>
          </a:p>
          <a:p>
            <a:pPr lvl="1" eaLnBrk="1" hangingPunct="1">
              <a:lnSpc>
                <a:spcPct val="80000"/>
              </a:lnSpc>
              <a:spcBef>
                <a:spcPts val="600"/>
              </a:spcBef>
              <a:buClr>
                <a:srgbClr val="FFCC00"/>
              </a:buClr>
              <a:buFont typeface="Wingdings" charset="2"/>
              <a:buChar char="§"/>
            </a:pPr>
            <a:r>
              <a:rPr lang="zh-CN" altLang="en-US" sz="1500">
                <a:solidFill>
                  <a:srgbClr val="292929"/>
                </a:solidFill>
                <a:latin typeface="黑体" charset="0"/>
                <a:ea typeface="黑体" charset="0"/>
              </a:rPr>
              <a:t>如何识别错失销售机会？原因何在？</a:t>
            </a:r>
            <a:endParaRPr lang="en-US" altLang="zh-CN" sz="1500">
              <a:solidFill>
                <a:srgbClr val="292929"/>
              </a:solidFill>
              <a:latin typeface="黑体" charset="0"/>
              <a:ea typeface="黑体" charset="0"/>
            </a:endParaRPr>
          </a:p>
          <a:p>
            <a:pPr lvl="1" eaLnBrk="1" hangingPunct="1">
              <a:lnSpc>
                <a:spcPct val="80000"/>
              </a:lnSpc>
              <a:spcBef>
                <a:spcPts val="600"/>
              </a:spcBef>
              <a:buClr>
                <a:srgbClr val="FFCC00"/>
              </a:buClr>
            </a:pPr>
            <a:endParaRPr lang="zh-CN" altLang="en-US" sz="1300">
              <a:solidFill>
                <a:srgbClr val="292929"/>
              </a:solidFill>
              <a:latin typeface="黑体" charset="0"/>
              <a:ea typeface="黑体" charset="0"/>
            </a:endParaRPr>
          </a:p>
          <a:p>
            <a:pPr eaLnBrk="1" hangingPunct="1">
              <a:lnSpc>
                <a:spcPct val="80000"/>
              </a:lnSpc>
              <a:spcBef>
                <a:spcPts val="600"/>
              </a:spcBef>
              <a:buClr>
                <a:srgbClr val="FFCC00"/>
              </a:buClr>
              <a:buFont typeface="Wingdings" charset="2"/>
              <a:buChar char="§"/>
            </a:pPr>
            <a:r>
              <a:rPr lang="en-US" altLang="zh-CN" sz="2000">
                <a:solidFill>
                  <a:srgbClr val="292929"/>
                </a:solidFill>
                <a:latin typeface="黑体" charset="0"/>
                <a:ea typeface="黑体" charset="0"/>
              </a:rPr>
              <a:t>SA</a:t>
            </a:r>
            <a:r>
              <a:rPr lang="zh-CN" altLang="en-US" sz="2000">
                <a:solidFill>
                  <a:srgbClr val="292929"/>
                </a:solidFill>
                <a:latin typeface="黑体" charset="0"/>
                <a:ea typeface="黑体" charset="0"/>
              </a:rPr>
              <a:t>解决方案</a:t>
            </a:r>
          </a:p>
          <a:p>
            <a:pPr lvl="1" eaLnBrk="1" hangingPunct="1">
              <a:lnSpc>
                <a:spcPct val="80000"/>
              </a:lnSpc>
              <a:spcBef>
                <a:spcPts val="600"/>
              </a:spcBef>
              <a:buClr>
                <a:srgbClr val="FFCC00"/>
              </a:buClr>
              <a:buFont typeface="Wingdings" charset="2"/>
              <a:buChar char="§"/>
            </a:pPr>
            <a:r>
              <a:rPr lang="zh-CN" altLang="en-US" sz="1500">
                <a:solidFill>
                  <a:srgbClr val="292929"/>
                </a:solidFill>
                <a:latin typeface="黑体" charset="0"/>
                <a:ea typeface="黑体" charset="0"/>
              </a:rPr>
              <a:t>使用</a:t>
            </a:r>
            <a:r>
              <a:rPr lang="en-US" altLang="zh-CN" sz="1500">
                <a:solidFill>
                  <a:srgbClr val="292929"/>
                </a:solidFill>
                <a:latin typeface="黑体" charset="0"/>
                <a:ea typeface="黑体" charset="0"/>
              </a:rPr>
              <a:t>SA</a:t>
            </a:r>
            <a:r>
              <a:rPr lang="zh-CN" altLang="en-US" sz="1500">
                <a:solidFill>
                  <a:srgbClr val="292929"/>
                </a:solidFill>
                <a:latin typeface="黑体" charset="0"/>
                <a:ea typeface="黑体" charset="0"/>
              </a:rPr>
              <a:t>系统 </a:t>
            </a:r>
            <a:r>
              <a:rPr lang="zh-CN" altLang="en-US" sz="1500" b="1">
                <a:solidFill>
                  <a:srgbClr val="292929"/>
                </a:solidFill>
                <a:latin typeface="黑体" charset="0"/>
                <a:ea typeface="黑体" charset="0"/>
              </a:rPr>
              <a:t>自动分类尝试销售的通话和错失的机会</a:t>
            </a:r>
            <a:endParaRPr lang="en-US" altLang="zh-CN" sz="1500" b="1">
              <a:solidFill>
                <a:srgbClr val="292929"/>
              </a:solidFill>
              <a:latin typeface="黑体" charset="0"/>
              <a:ea typeface="黑体" charset="0"/>
            </a:endParaRPr>
          </a:p>
          <a:p>
            <a:pPr lvl="1" eaLnBrk="1" hangingPunct="1">
              <a:lnSpc>
                <a:spcPct val="80000"/>
              </a:lnSpc>
              <a:spcBef>
                <a:spcPts val="600"/>
              </a:spcBef>
              <a:buClr>
                <a:srgbClr val="FFCC00"/>
              </a:buClr>
              <a:buFont typeface="Wingdings" charset="2"/>
              <a:buChar char="§"/>
            </a:pPr>
            <a:r>
              <a:rPr lang="zh-CN" altLang="en-US" sz="1500">
                <a:solidFill>
                  <a:srgbClr val="292929"/>
                </a:solidFill>
                <a:latin typeface="黑体" charset="0"/>
                <a:ea typeface="黑体" charset="0"/>
              </a:rPr>
              <a:t>发现</a:t>
            </a:r>
            <a:r>
              <a:rPr lang="zh-CN" altLang="en-US" sz="1500" b="1">
                <a:solidFill>
                  <a:srgbClr val="292929"/>
                </a:solidFill>
                <a:latin typeface="黑体" charset="0"/>
                <a:ea typeface="黑体" charset="0"/>
              </a:rPr>
              <a:t>业绩</a:t>
            </a:r>
            <a:r>
              <a:rPr lang="zh-CN" altLang="en-US" sz="1500">
                <a:solidFill>
                  <a:srgbClr val="292929"/>
                </a:solidFill>
                <a:latin typeface="黑体" charset="0"/>
                <a:ea typeface="黑体" charset="0"/>
              </a:rPr>
              <a:t>最佳和最差的座席</a:t>
            </a:r>
            <a:r>
              <a:rPr lang="en-US" altLang="zh-CN" sz="1500">
                <a:solidFill>
                  <a:srgbClr val="292929"/>
                </a:solidFill>
                <a:latin typeface="黑体" charset="0"/>
                <a:ea typeface="黑体" charset="0"/>
              </a:rPr>
              <a:t> </a:t>
            </a:r>
          </a:p>
          <a:p>
            <a:pPr lvl="1" eaLnBrk="1" hangingPunct="1">
              <a:lnSpc>
                <a:spcPct val="80000"/>
              </a:lnSpc>
              <a:spcBef>
                <a:spcPts val="600"/>
              </a:spcBef>
              <a:buClr>
                <a:srgbClr val="FFCC00"/>
              </a:buClr>
              <a:buFont typeface="Wingdings" charset="2"/>
              <a:buChar char="§"/>
            </a:pPr>
            <a:r>
              <a:rPr lang="zh-CN" altLang="en-US" sz="1500">
                <a:solidFill>
                  <a:srgbClr val="292929"/>
                </a:solidFill>
                <a:latin typeface="黑体" charset="0"/>
                <a:ea typeface="黑体" charset="0"/>
              </a:rPr>
              <a:t>辨识客户提出的首要</a:t>
            </a:r>
            <a:r>
              <a:rPr lang="zh-CN" altLang="en-US" sz="1500" b="1">
                <a:solidFill>
                  <a:srgbClr val="292929"/>
                </a:solidFill>
                <a:latin typeface="黑体" charset="0"/>
                <a:ea typeface="黑体" charset="0"/>
              </a:rPr>
              <a:t>异议</a:t>
            </a:r>
          </a:p>
          <a:p>
            <a:pPr lvl="1" eaLnBrk="1" hangingPunct="1">
              <a:lnSpc>
                <a:spcPct val="80000"/>
              </a:lnSpc>
              <a:spcBef>
                <a:spcPts val="600"/>
              </a:spcBef>
              <a:buClr>
                <a:srgbClr val="FFCC00"/>
              </a:buClr>
              <a:buFont typeface="Wingdings" charset="2"/>
              <a:buChar char="§"/>
            </a:pPr>
            <a:r>
              <a:rPr lang="zh-CN" altLang="en-US" sz="1500">
                <a:solidFill>
                  <a:srgbClr val="292929"/>
                </a:solidFill>
                <a:latin typeface="黑体" charset="0"/>
                <a:ea typeface="黑体" charset="0"/>
              </a:rPr>
              <a:t>通过系统根源分析，找出错失机会的原因，并针对性改进话术及策略，从而提高销售的机会并处理异议</a:t>
            </a:r>
          </a:p>
          <a:p>
            <a:pPr lvl="1" eaLnBrk="1" hangingPunct="1">
              <a:lnSpc>
                <a:spcPct val="80000"/>
              </a:lnSpc>
              <a:spcBef>
                <a:spcPts val="600"/>
              </a:spcBef>
              <a:buClr>
                <a:srgbClr val="FFCC00"/>
              </a:buClr>
            </a:pPr>
            <a:endParaRPr lang="zh-CN" altLang="en-US" sz="1300">
              <a:solidFill>
                <a:srgbClr val="292929"/>
              </a:solidFill>
              <a:latin typeface="黑体" charset="0"/>
              <a:ea typeface="黑体" charset="0"/>
            </a:endParaRPr>
          </a:p>
          <a:p>
            <a:pPr eaLnBrk="1" hangingPunct="1">
              <a:lnSpc>
                <a:spcPct val="80000"/>
              </a:lnSpc>
              <a:spcBef>
                <a:spcPts val="600"/>
              </a:spcBef>
              <a:buClr>
                <a:srgbClr val="FFCC00"/>
              </a:buClr>
              <a:buFont typeface="Wingdings" charset="2"/>
              <a:buChar char="§"/>
            </a:pPr>
            <a:r>
              <a:rPr lang="zh-CN" altLang="en-US" sz="2000">
                <a:solidFill>
                  <a:srgbClr val="292929"/>
                </a:solidFill>
                <a:latin typeface="黑体" charset="0"/>
                <a:ea typeface="黑体" charset="0"/>
              </a:rPr>
              <a:t>结果</a:t>
            </a:r>
          </a:p>
          <a:p>
            <a:pPr lvl="1" eaLnBrk="1" hangingPunct="1">
              <a:lnSpc>
                <a:spcPct val="80000"/>
              </a:lnSpc>
              <a:spcBef>
                <a:spcPts val="600"/>
              </a:spcBef>
              <a:buClr>
                <a:srgbClr val="FFCC00"/>
              </a:buClr>
              <a:buFont typeface="Wingdings" charset="2"/>
              <a:buChar char="§"/>
            </a:pPr>
            <a:r>
              <a:rPr lang="zh-CN" altLang="en-US" sz="1500">
                <a:solidFill>
                  <a:srgbClr val="292929"/>
                </a:solidFill>
                <a:latin typeface="黑体" charset="0"/>
                <a:ea typeface="黑体" charset="0"/>
              </a:rPr>
              <a:t> 交叉和向上的销售尝试率</a:t>
            </a:r>
            <a:r>
              <a:rPr lang="zh-CN" altLang="en-US" sz="1500" b="1">
                <a:solidFill>
                  <a:srgbClr val="292929"/>
                </a:solidFill>
                <a:latin typeface="黑体" charset="0"/>
                <a:ea typeface="黑体" charset="0"/>
              </a:rPr>
              <a:t>从</a:t>
            </a:r>
            <a:r>
              <a:rPr lang="en-US" altLang="zh-CN" sz="1500" b="1">
                <a:solidFill>
                  <a:srgbClr val="292929"/>
                </a:solidFill>
                <a:latin typeface="黑体" charset="0"/>
                <a:ea typeface="黑体" charset="0"/>
              </a:rPr>
              <a:t>58%</a:t>
            </a:r>
            <a:r>
              <a:rPr lang="zh-CN" altLang="en-US" sz="1500" b="1">
                <a:solidFill>
                  <a:srgbClr val="292929"/>
                </a:solidFill>
                <a:latin typeface="黑体" charset="0"/>
                <a:ea typeface="黑体" charset="0"/>
              </a:rPr>
              <a:t>上升至</a:t>
            </a:r>
            <a:r>
              <a:rPr lang="en-US" altLang="zh-CN" sz="1500" b="1">
                <a:solidFill>
                  <a:srgbClr val="292929"/>
                </a:solidFill>
                <a:latin typeface="黑体" charset="0"/>
                <a:ea typeface="黑体" charset="0"/>
              </a:rPr>
              <a:t>88%</a:t>
            </a:r>
          </a:p>
          <a:p>
            <a:pPr lvl="1" eaLnBrk="1" hangingPunct="1">
              <a:lnSpc>
                <a:spcPct val="80000"/>
              </a:lnSpc>
              <a:spcBef>
                <a:spcPts val="600"/>
              </a:spcBef>
              <a:buClr>
                <a:srgbClr val="FFCC00"/>
              </a:buClr>
              <a:buFont typeface="Wingdings" charset="2"/>
              <a:buChar char="§"/>
            </a:pPr>
            <a:r>
              <a:rPr lang="zh-CN" altLang="en-US" sz="1500">
                <a:solidFill>
                  <a:srgbClr val="292929"/>
                </a:solidFill>
                <a:latin typeface="黑体" charset="0"/>
                <a:ea typeface="黑体" charset="0"/>
              </a:rPr>
              <a:t>相关部门的产品促销的向上销售</a:t>
            </a:r>
            <a:r>
              <a:rPr lang="zh-CN" altLang="en-US" sz="1500" b="1">
                <a:solidFill>
                  <a:srgbClr val="292929"/>
                </a:solidFill>
                <a:latin typeface="黑体" charset="0"/>
                <a:ea typeface="黑体" charset="0"/>
              </a:rPr>
              <a:t>实际销售提高</a:t>
            </a:r>
            <a:r>
              <a:rPr lang="en-US" altLang="zh-CN" sz="1500" b="1">
                <a:solidFill>
                  <a:srgbClr val="292929"/>
                </a:solidFill>
                <a:latin typeface="黑体" charset="0"/>
                <a:ea typeface="黑体" charset="0"/>
              </a:rPr>
              <a:t>17%</a:t>
            </a:r>
          </a:p>
        </p:txBody>
      </p:sp>
      <p:sp>
        <p:nvSpPr>
          <p:cNvPr id="348193" name="Title 14"/>
          <p:cNvSpPr>
            <a:spLocks noGrp="1"/>
          </p:cNvSpPr>
          <p:nvPr>
            <p:ph type="title" idx="4294967295"/>
          </p:nvPr>
        </p:nvSpPr>
        <p:spPr>
          <a:xfrm>
            <a:off x="0" y="152400"/>
            <a:ext cx="7561263" cy="504825"/>
          </a:xfrm>
        </p:spPr>
        <p:txBody>
          <a:bodyPr/>
          <a:lstStyle/>
          <a:p>
            <a:r>
              <a:rPr lang="zh-CN" altLang="en-US" sz="2400">
                <a:latin typeface="黑体" charset="0"/>
                <a:ea typeface="黑体" charset="0"/>
              </a:rPr>
              <a:t>销售有效性 </a:t>
            </a:r>
            <a:r>
              <a:rPr lang="en-US" altLang="zh-CN" sz="2400">
                <a:latin typeface="黑体" charset="0"/>
                <a:ea typeface="黑体" charset="0"/>
              </a:rPr>
              <a:t>– </a:t>
            </a:r>
            <a:r>
              <a:rPr lang="en-US" altLang="en-US" sz="2400">
                <a:latin typeface="黑体" charset="0"/>
                <a:ea typeface="黑体" charset="0"/>
              </a:rPr>
              <a:t>21st Century Insurance</a:t>
            </a:r>
            <a:r>
              <a:rPr lang="zh-CN" altLang="en-US" sz="2400">
                <a:latin typeface="黑体" charset="0"/>
                <a:ea typeface="黑体" charset="0"/>
              </a:rPr>
              <a:t>案例分析</a:t>
            </a:r>
            <a:endParaRPr lang="en-US" altLang="zh-CN" sz="2400">
              <a:latin typeface="黑体" charset="0"/>
              <a:ea typeface="黑体"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90" name="Group 2"/>
          <p:cNvGrpSpPr>
            <a:grpSpLocks/>
          </p:cNvGrpSpPr>
          <p:nvPr/>
        </p:nvGrpSpPr>
        <p:grpSpPr bwMode="auto">
          <a:xfrm>
            <a:off x="457200" y="1143000"/>
            <a:ext cx="8153400" cy="5200650"/>
            <a:chOff x="240" y="576"/>
            <a:chExt cx="5328" cy="3588"/>
          </a:xfrm>
        </p:grpSpPr>
        <p:pic>
          <p:nvPicPr>
            <p:cNvPr id="165891" name="Picture 3" descr="hands_rais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 y="576"/>
              <a:ext cx="5328" cy="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Rectangle 4"/>
            <p:cNvSpPr>
              <a:spLocks noChangeArrowheads="1"/>
            </p:cNvSpPr>
            <p:nvPr/>
          </p:nvSpPr>
          <p:spPr bwMode="auto">
            <a:xfrm>
              <a:off x="336" y="912"/>
              <a:ext cx="5124"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lnSpc>
                  <a:spcPct val="95000"/>
                </a:lnSpc>
              </a:pPr>
              <a:r>
                <a:rPr lang="zh-CN" altLang="en-US" sz="4400" b="1">
                  <a:solidFill>
                    <a:schemeClr val="bg1"/>
                  </a:solidFill>
                </a:rPr>
                <a:t>答  疑</a:t>
              </a:r>
              <a:endParaRPr lang="zh-CN" altLang="en-US" sz="1400">
                <a:solidFill>
                  <a:schemeClr val="bg1"/>
                </a:solidFill>
              </a:endParaRPr>
            </a:p>
          </p:txBody>
        </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4"/>
          <p:cNvSpPr>
            <a:spLocks noChangeArrowheads="1"/>
          </p:cNvSpPr>
          <p:nvPr/>
        </p:nvSpPr>
        <p:spPr bwMode="auto">
          <a:xfrm>
            <a:off x="0" y="796925"/>
            <a:ext cx="9144000"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ctr"/>
          <a:lstStyle>
            <a:lvl1pPr marL="341313" indent="-341313"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2000" b="1">
                <a:solidFill>
                  <a:schemeClr val="accent2"/>
                </a:solidFill>
              </a:rPr>
              <a:t>语音分析系统</a:t>
            </a:r>
            <a:r>
              <a:rPr lang="zh-CN" altLang="en-US" sz="2000">
                <a:solidFill>
                  <a:srgbClr val="000000"/>
                </a:solidFill>
              </a:rPr>
              <a:t>自动地发掘和展现客户交互过程中所“隐藏”的有价值信息，</a:t>
            </a:r>
            <a:endParaRPr lang="en-US" altLang="zh-CN" sz="2000">
              <a:solidFill>
                <a:srgbClr val="000000"/>
              </a:solidFill>
            </a:endParaRPr>
          </a:p>
          <a:p>
            <a:pPr algn="ctr" eaLnBrk="1" hangingPunct="1"/>
            <a:r>
              <a:rPr lang="zh-CN" altLang="en-US" sz="2000" b="1">
                <a:solidFill>
                  <a:srgbClr val="000000"/>
                </a:solidFill>
              </a:rPr>
              <a:t>它将引导你及时了解客户行为的变化，如何降低成本，如何提升满意度</a:t>
            </a:r>
          </a:p>
        </p:txBody>
      </p:sp>
      <p:pic>
        <p:nvPicPr>
          <p:cNvPr id="330755" name="Picture 4"/>
          <p:cNvPicPr>
            <a:picLocks noChangeAspect="1" noChangeArrowheads="1"/>
          </p:cNvPicPr>
          <p:nvPr/>
        </p:nvPicPr>
        <p:blipFill>
          <a:blip r:embed="rId2">
            <a:extLst>
              <a:ext uri="{28A0092B-C50C-407E-A947-70E740481C1C}">
                <a14:useLocalDpi xmlns:a14="http://schemas.microsoft.com/office/drawing/2010/main" val="0"/>
              </a:ext>
            </a:extLst>
          </a:blip>
          <a:srcRect t="2739" r="22549"/>
          <a:stretch>
            <a:fillRect/>
          </a:stretch>
        </p:blipFill>
        <p:spPr bwMode="auto">
          <a:xfrm>
            <a:off x="1600200" y="1676400"/>
            <a:ext cx="6019800" cy="456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0756" name="TextBox 4"/>
          <p:cNvSpPr txBox="1">
            <a:spLocks noChangeArrowheads="1"/>
          </p:cNvSpPr>
          <p:nvPr/>
        </p:nvSpPr>
        <p:spPr bwMode="auto">
          <a:xfrm>
            <a:off x="5181600" y="2209800"/>
            <a:ext cx="1219200" cy="5492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500" b="1">
                <a:solidFill>
                  <a:srgbClr val="333399"/>
                </a:solidFill>
              </a:rPr>
              <a:t>丢失的销售机会</a:t>
            </a:r>
          </a:p>
        </p:txBody>
      </p:sp>
      <p:sp>
        <p:nvSpPr>
          <p:cNvPr id="330757" name="TextBox 5"/>
          <p:cNvSpPr txBox="1">
            <a:spLocks noChangeArrowheads="1"/>
          </p:cNvSpPr>
          <p:nvPr/>
        </p:nvSpPr>
        <p:spPr bwMode="auto">
          <a:xfrm>
            <a:off x="3505200" y="2209800"/>
            <a:ext cx="1524000" cy="3206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500" b="1">
                <a:solidFill>
                  <a:srgbClr val="333399"/>
                </a:solidFill>
              </a:rPr>
              <a:t>新客户来电</a:t>
            </a:r>
          </a:p>
        </p:txBody>
      </p:sp>
      <p:sp>
        <p:nvSpPr>
          <p:cNvPr id="330758" name="TextBox 6"/>
          <p:cNvSpPr txBox="1">
            <a:spLocks noChangeArrowheads="1"/>
          </p:cNvSpPr>
          <p:nvPr/>
        </p:nvSpPr>
        <p:spPr bwMode="auto">
          <a:xfrm>
            <a:off x="1828800" y="3124200"/>
            <a:ext cx="1654175" cy="3222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500" b="1">
                <a:solidFill>
                  <a:srgbClr val="333399"/>
                </a:solidFill>
              </a:rPr>
              <a:t>客户流失</a:t>
            </a:r>
          </a:p>
        </p:txBody>
      </p:sp>
      <p:sp>
        <p:nvSpPr>
          <p:cNvPr id="330759" name="TextBox 7"/>
          <p:cNvSpPr txBox="1">
            <a:spLocks noChangeArrowheads="1"/>
          </p:cNvSpPr>
          <p:nvPr/>
        </p:nvSpPr>
        <p:spPr bwMode="auto">
          <a:xfrm>
            <a:off x="2286000" y="2286000"/>
            <a:ext cx="1136650" cy="5492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500" b="1">
                <a:solidFill>
                  <a:srgbClr val="333399"/>
                </a:solidFill>
              </a:rPr>
              <a:t>产品及流程</a:t>
            </a:r>
            <a:endParaRPr lang="en-US" altLang="zh-CN" sz="1500" b="1">
              <a:solidFill>
                <a:srgbClr val="333399"/>
              </a:solidFill>
            </a:endParaRPr>
          </a:p>
          <a:p>
            <a:pPr algn="ctr" eaLnBrk="1" hangingPunct="1"/>
            <a:r>
              <a:rPr lang="zh-CN" altLang="en-US" sz="1500" b="1">
                <a:solidFill>
                  <a:srgbClr val="333399"/>
                </a:solidFill>
              </a:rPr>
              <a:t>反馈</a:t>
            </a:r>
          </a:p>
        </p:txBody>
      </p:sp>
      <p:sp>
        <p:nvSpPr>
          <p:cNvPr id="330760" name="TextBox 8"/>
          <p:cNvSpPr txBox="1">
            <a:spLocks noChangeArrowheads="1"/>
          </p:cNvSpPr>
          <p:nvPr/>
        </p:nvSpPr>
        <p:spPr bwMode="auto">
          <a:xfrm>
            <a:off x="5410200" y="3581400"/>
            <a:ext cx="1600200" cy="3222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500" b="1">
                <a:solidFill>
                  <a:srgbClr val="333399"/>
                </a:solidFill>
              </a:rPr>
              <a:t>竞争对手的信息</a:t>
            </a:r>
          </a:p>
        </p:txBody>
      </p:sp>
      <p:sp>
        <p:nvSpPr>
          <p:cNvPr id="330761" name="TextBox 9"/>
          <p:cNvSpPr txBox="1">
            <a:spLocks noChangeArrowheads="1"/>
          </p:cNvSpPr>
          <p:nvPr/>
        </p:nvSpPr>
        <p:spPr bwMode="auto">
          <a:xfrm>
            <a:off x="4572000" y="4419600"/>
            <a:ext cx="1143000" cy="5492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500" b="1">
                <a:solidFill>
                  <a:srgbClr val="333399"/>
                </a:solidFill>
              </a:rPr>
              <a:t>客户的建议与投诉</a:t>
            </a:r>
          </a:p>
        </p:txBody>
      </p:sp>
      <p:sp>
        <p:nvSpPr>
          <p:cNvPr id="330762" name="TextBox 10"/>
          <p:cNvSpPr txBox="1">
            <a:spLocks noChangeArrowheads="1"/>
          </p:cNvSpPr>
          <p:nvPr/>
        </p:nvSpPr>
        <p:spPr bwMode="auto">
          <a:xfrm>
            <a:off x="2438400" y="4267200"/>
            <a:ext cx="1676400" cy="3206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500" b="1">
                <a:solidFill>
                  <a:srgbClr val="333399"/>
                </a:solidFill>
              </a:rPr>
              <a:t>重复来电</a:t>
            </a:r>
          </a:p>
        </p:txBody>
      </p:sp>
      <p:sp>
        <p:nvSpPr>
          <p:cNvPr id="330763" name="Rectangle 2"/>
          <p:cNvSpPr>
            <a:spLocks noGrp="1" noChangeArrowheads="1"/>
          </p:cNvSpPr>
          <p:nvPr>
            <p:ph type="title" idx="4294967295"/>
          </p:nvPr>
        </p:nvSpPr>
        <p:spPr>
          <a:xfrm>
            <a:off x="457200" y="152400"/>
            <a:ext cx="5060950" cy="563563"/>
          </a:xfrm>
          <a:ln/>
        </p:spPr>
        <p:txBody>
          <a:bodyPr/>
          <a:lstStyle/>
          <a:p>
            <a:pPr>
              <a:lnSpc>
                <a:spcPct val="120000"/>
              </a:lnSpc>
            </a:pPr>
            <a:r>
              <a:rPr lang="zh-CN" altLang="en-US">
                <a:effectLst>
                  <a:outerShdw blurRad="38100" dist="38100" dir="2700000" algn="tl">
                    <a:srgbClr val="C0C0C0"/>
                  </a:outerShdw>
                </a:effectLst>
                <a:ea typeface="宋体" charset="0"/>
              </a:rPr>
              <a:t>倾听客户心声</a:t>
            </a:r>
            <a:endParaRPr lang="en-US" altLang="en-US">
              <a:effectLst>
                <a:outerShdw blurRad="38100" dist="38100" dir="2700000" algn="tl">
                  <a:srgbClr val="C0C0C0"/>
                </a:outerShdw>
              </a:effectLst>
              <a:ea typeface="宋体" charset="0"/>
            </a:endParaRPr>
          </a:p>
        </p:txBody>
      </p:sp>
      <p:sp>
        <p:nvSpPr>
          <p:cNvPr id="330764" name="Rectangle 2"/>
          <p:cNvSpPr>
            <a:spLocks noChangeArrowheads="1"/>
          </p:cNvSpPr>
          <p:nvPr/>
        </p:nvSpPr>
        <p:spPr bwMode="auto">
          <a:xfrm>
            <a:off x="152400" y="1752600"/>
            <a:ext cx="1600200" cy="424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50000"/>
              </a:lnSpc>
            </a:pPr>
            <a:r>
              <a:rPr lang="zh-CN" altLang="en-US" sz="1400" b="1"/>
              <a:t>客户的客户心声的录音，其特点是：</a:t>
            </a:r>
            <a:endParaRPr lang="en-US" altLang="zh-CN" sz="1400" b="1"/>
          </a:p>
          <a:p>
            <a:pPr eaLnBrk="1" hangingPunct="1">
              <a:lnSpc>
                <a:spcPct val="150000"/>
              </a:lnSpc>
            </a:pPr>
            <a:endParaRPr lang="en-US" altLang="zh-CN" sz="1400" b="1"/>
          </a:p>
          <a:p>
            <a:pPr eaLnBrk="1" hangingPunct="1">
              <a:lnSpc>
                <a:spcPct val="150000"/>
              </a:lnSpc>
              <a:buFontTx/>
              <a:buChar char="-"/>
            </a:pPr>
            <a:r>
              <a:rPr lang="zh-CN" altLang="en-US" sz="1400" b="1"/>
              <a:t> 原汁原味的</a:t>
            </a:r>
            <a:endParaRPr lang="en-US" altLang="zh-CN" sz="1400" b="1"/>
          </a:p>
          <a:p>
            <a:pPr eaLnBrk="1" hangingPunct="1">
              <a:lnSpc>
                <a:spcPct val="150000"/>
              </a:lnSpc>
              <a:buFontTx/>
              <a:buChar char="-"/>
            </a:pPr>
            <a:r>
              <a:rPr lang="zh-CN" altLang="en-US" sz="1400" b="1"/>
              <a:t>互动过程记录</a:t>
            </a:r>
          </a:p>
          <a:p>
            <a:pPr eaLnBrk="1" hangingPunct="1">
              <a:lnSpc>
                <a:spcPct val="150000"/>
              </a:lnSpc>
              <a:buFontTx/>
              <a:buChar char="-"/>
            </a:pPr>
            <a:r>
              <a:rPr lang="zh-CN" altLang="en-US" sz="1400" b="1"/>
              <a:t> 因为客户有问题而来，客户愿意花时间详细解释</a:t>
            </a:r>
            <a:endParaRPr lang="en-US" altLang="zh-CN" sz="1400" b="1"/>
          </a:p>
          <a:p>
            <a:pPr eaLnBrk="1" hangingPunct="1">
              <a:lnSpc>
                <a:spcPct val="150000"/>
              </a:lnSpc>
              <a:buFontTx/>
              <a:buChar char="-"/>
            </a:pPr>
            <a:r>
              <a:rPr lang="en-US" altLang="zh-CN" sz="1400" b="1"/>
              <a:t> </a:t>
            </a:r>
            <a:r>
              <a:rPr lang="zh-CN" altLang="en-US" sz="1400" b="1"/>
              <a:t>每时每刻</a:t>
            </a:r>
            <a:r>
              <a:rPr lang="en-US" altLang="zh-CN" sz="1400" b="1"/>
              <a:t>, </a:t>
            </a:r>
            <a:r>
              <a:rPr lang="zh-CN" altLang="en-US" sz="1400" b="1"/>
              <a:t>不间断的</a:t>
            </a:r>
            <a:endParaRPr lang="en-US" altLang="zh-CN" sz="1400" b="1"/>
          </a:p>
          <a:p>
            <a:pPr eaLnBrk="1" hangingPunct="1">
              <a:lnSpc>
                <a:spcPct val="150000"/>
              </a:lnSpc>
              <a:buFontTx/>
              <a:buChar char="-"/>
            </a:pPr>
            <a:r>
              <a:rPr lang="en-US" altLang="zh-CN" sz="1400" b="1"/>
              <a:t> </a:t>
            </a:r>
            <a:r>
              <a:rPr lang="zh-CN" altLang="en-US" sz="1400" b="1"/>
              <a:t>非常大量的不同客户的来电录音</a:t>
            </a:r>
          </a:p>
        </p:txBody>
      </p:sp>
      <p:sp>
        <p:nvSpPr>
          <p:cNvPr id="330765" name="TextBox 6"/>
          <p:cNvSpPr txBox="1">
            <a:spLocks noChangeArrowheads="1"/>
          </p:cNvSpPr>
          <p:nvPr/>
        </p:nvSpPr>
        <p:spPr bwMode="auto">
          <a:xfrm>
            <a:off x="7543800" y="1752600"/>
            <a:ext cx="1447800" cy="3879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a:t>每天只有</a:t>
            </a:r>
            <a:endParaRPr lang="en-US" altLang="zh-CN"/>
          </a:p>
          <a:p>
            <a:pPr algn="ctr" eaLnBrk="1" hangingPunct="1"/>
            <a:r>
              <a:rPr lang="zh-CN" altLang="en-US"/>
              <a:t>其中</a:t>
            </a:r>
            <a:r>
              <a:rPr lang="en-US" altLang="zh-CN" b="1">
                <a:solidFill>
                  <a:srgbClr val="C00000"/>
                </a:solidFill>
              </a:rPr>
              <a:t>1%</a:t>
            </a:r>
            <a:r>
              <a:rPr lang="zh-CN" altLang="en-US"/>
              <a:t>通</a:t>
            </a:r>
            <a:endParaRPr lang="en-US" altLang="zh-CN"/>
          </a:p>
          <a:p>
            <a:pPr algn="ctr" eaLnBrk="1" hangingPunct="1"/>
            <a:r>
              <a:rPr lang="zh-CN" altLang="en-US"/>
              <a:t>电话。。。</a:t>
            </a:r>
            <a:endParaRPr lang="en-US" altLang="zh-CN"/>
          </a:p>
          <a:p>
            <a:pPr algn="ctr" eaLnBrk="1" hangingPunct="1"/>
            <a:endParaRPr lang="en-US" altLang="zh-CN"/>
          </a:p>
          <a:p>
            <a:pPr eaLnBrk="1" hangingPunct="1">
              <a:buFont typeface="Wingdings" charset="2"/>
              <a:buChar char="Ø"/>
            </a:pPr>
            <a:r>
              <a:rPr lang="zh-CN" altLang="en-US" sz="1600"/>
              <a:t>因为座席质检而被抽样检查</a:t>
            </a:r>
            <a:endParaRPr lang="en-US" altLang="zh-CN" sz="1600"/>
          </a:p>
          <a:p>
            <a:pPr eaLnBrk="1" hangingPunct="1">
              <a:buFont typeface="Wingdings" charset="2"/>
              <a:buChar char="Ø"/>
            </a:pPr>
            <a:endParaRPr lang="en-US" altLang="zh-CN" sz="1600"/>
          </a:p>
          <a:p>
            <a:pPr eaLnBrk="1" hangingPunct="1">
              <a:buFont typeface="Wingdings" charset="2"/>
              <a:buChar char="Ø"/>
            </a:pPr>
            <a:r>
              <a:rPr lang="zh-CN" altLang="en-US" sz="1600"/>
              <a:t>由于客户投诉而被监听的录音</a:t>
            </a:r>
            <a:endParaRPr lang="en-US" altLang="zh-CN" sz="1600"/>
          </a:p>
          <a:p>
            <a:pPr eaLnBrk="1" hangingPunct="1"/>
            <a:r>
              <a:rPr lang="zh-CN" altLang="en-US" sz="1600"/>
              <a:t> </a:t>
            </a:r>
            <a:endParaRPr lang="en-US" altLang="zh-CN" sz="1600"/>
          </a:p>
          <a:p>
            <a:pPr eaLnBrk="1" hangingPunct="1">
              <a:buFont typeface="Wingdings" charset="2"/>
              <a:buChar char="Ø"/>
            </a:pPr>
            <a:r>
              <a:rPr lang="zh-CN" altLang="en-US" sz="1600"/>
              <a:t>由于监管机构的审计而被监听的录音</a:t>
            </a:r>
            <a:endParaRPr lang="zh-CN" altLang="en-US" b="1">
              <a:solidFill>
                <a:srgbClr val="C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标题 1"/>
          <p:cNvSpPr>
            <a:spLocks noGrp="1"/>
          </p:cNvSpPr>
          <p:nvPr>
            <p:ph type="title" idx="4294967295"/>
          </p:nvPr>
        </p:nvSpPr>
        <p:spPr/>
        <p:txBody>
          <a:bodyPr/>
          <a:lstStyle/>
          <a:p>
            <a:r>
              <a:rPr lang="zh-CN" altLang="en-US">
                <a:ea typeface="宋体" charset="0"/>
              </a:rPr>
              <a:t>人工质检的局限性</a:t>
            </a:r>
          </a:p>
        </p:txBody>
      </p:sp>
      <p:sp>
        <p:nvSpPr>
          <p:cNvPr id="350211" name="内容占位符 2"/>
          <p:cNvSpPr>
            <a:spLocks noGrp="1"/>
          </p:cNvSpPr>
          <p:nvPr>
            <p:ph idx="4294967295"/>
          </p:nvPr>
        </p:nvSpPr>
        <p:spPr>
          <a:xfrm>
            <a:off x="457200" y="992188"/>
            <a:ext cx="8229600" cy="5791200"/>
          </a:xfrm>
        </p:spPr>
        <p:txBody>
          <a:bodyPr/>
          <a:lstStyle/>
          <a:p>
            <a:r>
              <a:rPr lang="zh-CN" altLang="en-US" sz="2400" b="1">
                <a:ea typeface="宋体" charset="0"/>
              </a:rPr>
              <a:t>人工质检完成速度存在局限性</a:t>
            </a:r>
            <a:endParaRPr lang="en-US" altLang="zh-CN" sz="2400" b="1">
              <a:ea typeface="宋体" charset="0"/>
            </a:endParaRPr>
          </a:p>
          <a:p>
            <a:pPr marL="342900" lvl="1" indent="-342900">
              <a:spcBef>
                <a:spcPct val="40000"/>
              </a:spcBef>
              <a:buFont typeface="Arial" charset="0"/>
              <a:buNone/>
            </a:pPr>
            <a:r>
              <a:rPr lang="zh-CN" altLang="en-US" sz="2000">
                <a:ea typeface="宋体" charset="0"/>
              </a:rPr>
              <a:t>     比如：熟练质检员每日可以完成</a:t>
            </a:r>
            <a:r>
              <a:rPr lang="en-US" altLang="zh-CN" sz="2000">
                <a:ea typeface="宋体" charset="0"/>
              </a:rPr>
              <a:t>40-50</a:t>
            </a:r>
            <a:r>
              <a:rPr lang="zh-CN" altLang="en-US" sz="2000">
                <a:ea typeface="宋体" charset="0"/>
              </a:rPr>
              <a:t>通电话的质检工作，而新质检员则只能完成</a:t>
            </a:r>
            <a:r>
              <a:rPr lang="en-US" altLang="zh-CN" sz="2000">
                <a:ea typeface="宋体" charset="0"/>
              </a:rPr>
              <a:t>20-30</a:t>
            </a:r>
            <a:r>
              <a:rPr lang="zh-CN" altLang="en-US" sz="2000">
                <a:ea typeface="宋体" charset="0"/>
              </a:rPr>
              <a:t>通；质检的滞后性；</a:t>
            </a:r>
            <a:endParaRPr lang="en-US" altLang="zh-CN" sz="2400" b="1">
              <a:ea typeface="宋体" charset="0"/>
            </a:endParaRPr>
          </a:p>
          <a:p>
            <a:r>
              <a:rPr lang="zh-CN" altLang="en-US" sz="2400" b="1">
                <a:ea typeface="宋体" charset="0"/>
              </a:rPr>
              <a:t>人工质检抽样比度存在缺陷：</a:t>
            </a:r>
            <a:r>
              <a:rPr lang="en-US" altLang="zh-CN" sz="2400" b="1">
                <a:ea typeface="宋体" charset="0"/>
              </a:rPr>
              <a:t>30%</a:t>
            </a:r>
            <a:r>
              <a:rPr lang="zh-CN" altLang="en-US" sz="2400" b="1">
                <a:ea typeface="宋体" charset="0"/>
              </a:rPr>
              <a:t>的缺口</a:t>
            </a:r>
            <a:endParaRPr lang="en-US" altLang="zh-CN" sz="2400" b="1">
              <a:ea typeface="宋体" charset="0"/>
            </a:endParaRPr>
          </a:p>
          <a:p>
            <a:pPr>
              <a:buFontTx/>
              <a:buNone/>
            </a:pPr>
            <a:r>
              <a:rPr lang="zh-CN" altLang="en-US">
                <a:ea typeface="宋体" charset="0"/>
              </a:rPr>
              <a:t>     集团的业务的迅猛发展，业务量的增加，导致质检人员缺口增加，质检抽样比度则会大大下降</a:t>
            </a:r>
            <a:endParaRPr lang="en-US" altLang="zh-CN" sz="2400" b="1">
              <a:ea typeface="宋体" charset="0"/>
            </a:endParaRPr>
          </a:p>
          <a:p>
            <a:r>
              <a:rPr lang="zh-CN" altLang="en-US" sz="2400" b="1">
                <a:ea typeface="宋体" charset="0"/>
              </a:rPr>
              <a:t>人工质检存在人为判断误差</a:t>
            </a:r>
            <a:endParaRPr lang="en-US" altLang="zh-CN" sz="2400" b="1">
              <a:ea typeface="宋体" charset="0"/>
            </a:endParaRPr>
          </a:p>
          <a:p>
            <a:pPr>
              <a:buFontTx/>
              <a:buNone/>
            </a:pPr>
            <a:r>
              <a:rPr lang="zh-CN" altLang="en-US" sz="2400">
                <a:ea typeface="宋体" charset="0"/>
              </a:rPr>
              <a:t>    </a:t>
            </a:r>
            <a:r>
              <a:rPr lang="zh-CN" altLang="en-US">
                <a:ea typeface="宋体" charset="0"/>
              </a:rPr>
              <a:t>情绪波动、工作疲劳或者人情等因素的影响；</a:t>
            </a:r>
            <a:endParaRPr lang="en-US" altLang="zh-CN" sz="2400" b="1">
              <a:ea typeface="宋体" charset="0"/>
            </a:endParaRPr>
          </a:p>
          <a:p>
            <a:r>
              <a:rPr lang="zh-CN" altLang="en-US" sz="2400" b="1">
                <a:ea typeface="宋体" charset="0"/>
              </a:rPr>
              <a:t>人工质检结果无法归类分析</a:t>
            </a:r>
            <a:endParaRPr lang="en-US" altLang="zh-CN" sz="2400" b="1">
              <a:ea typeface="宋体" charset="0"/>
            </a:endParaRPr>
          </a:p>
          <a:p>
            <a:pPr>
              <a:buFontTx/>
              <a:buNone/>
            </a:pPr>
            <a:r>
              <a:rPr lang="zh-CN" altLang="en-US">
                <a:ea typeface="宋体" charset="0"/>
              </a:rPr>
              <a:t>     现有的质检结果在</a:t>
            </a:r>
            <a:r>
              <a:rPr lang="en-US" altLang="zh-CN">
                <a:ea typeface="宋体" charset="0"/>
              </a:rPr>
              <a:t>Excel</a:t>
            </a:r>
            <a:r>
              <a:rPr lang="zh-CN" altLang="en-US">
                <a:ea typeface="宋体" charset="0"/>
              </a:rPr>
              <a:t>表格中，相对信息较单一，无法做分类汇总或者做类别交叉分析，也无法进行最根本原因分析。最终也无法形成相对比较正式规划的数据报表</a:t>
            </a:r>
            <a:endParaRPr lang="en-US" altLang="zh-CN">
              <a:ea typeface="宋体" charset="0"/>
            </a:endParaRPr>
          </a:p>
          <a:p>
            <a:endParaRPr lang="en-US" altLang="zh-CN">
              <a:ea typeface="宋体" charset="0"/>
            </a:endParaRPr>
          </a:p>
          <a:p>
            <a:endParaRPr lang="zh-CN" altLang="en-US">
              <a:ea typeface="宋体"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78" name="Picture 204" descr="waveform tri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5" y="1004888"/>
            <a:ext cx="122237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
          <p:cNvSpPr>
            <a:spLocks noGrp="1" noChangeArrowheads="1"/>
          </p:cNvSpPr>
          <p:nvPr>
            <p:ph type="title" idx="4294967295"/>
          </p:nvPr>
        </p:nvSpPr>
        <p:spPr>
          <a:xfrm>
            <a:off x="457200" y="184150"/>
            <a:ext cx="5060950" cy="563563"/>
          </a:xfrm>
        </p:spPr>
        <p:txBody>
          <a:bodyPr>
            <a:normAutofit fontScale="90000"/>
          </a:bodyPr>
          <a:lstStyle/>
          <a:p>
            <a:pPr eaLnBrk="1" hangingPunct="1">
              <a:lnSpc>
                <a:spcPct val="120000"/>
              </a:lnSpc>
            </a:pPr>
            <a:r>
              <a:rPr lang="zh-CN" altLang="en-US">
                <a:effectLst>
                  <a:outerShdw blurRad="38100" dist="38100" dir="2700000" algn="tl">
                    <a:srgbClr val="C0C0C0"/>
                  </a:outerShdw>
                </a:effectLst>
                <a:ea typeface="宋体" charset="0"/>
              </a:rPr>
              <a:t>语音分析的工作原理</a:t>
            </a:r>
            <a:endParaRPr lang="en-US" altLang="en-US">
              <a:effectLst>
                <a:outerShdw blurRad="38100" dist="38100" dir="2700000" algn="tl">
                  <a:srgbClr val="C0C0C0"/>
                </a:outerShdw>
              </a:effectLst>
              <a:ea typeface="宋体" charset="0"/>
            </a:endParaRPr>
          </a:p>
        </p:txBody>
      </p:sp>
      <p:grpSp>
        <p:nvGrpSpPr>
          <p:cNvPr id="2" name="Group 7"/>
          <p:cNvGrpSpPr>
            <a:grpSpLocks/>
          </p:cNvGrpSpPr>
          <p:nvPr/>
        </p:nvGrpSpPr>
        <p:grpSpPr bwMode="auto">
          <a:xfrm>
            <a:off x="2846388" y="2379663"/>
            <a:ext cx="2590800" cy="2241550"/>
            <a:chOff x="1836" y="1365"/>
            <a:chExt cx="1632" cy="1503"/>
          </a:xfrm>
        </p:grpSpPr>
        <p:sp>
          <p:nvSpPr>
            <p:cNvPr id="331781" name="AutoShape 8"/>
            <p:cNvSpPr>
              <a:spLocks noChangeArrowheads="1"/>
            </p:cNvSpPr>
            <p:nvPr/>
          </p:nvSpPr>
          <p:spPr bwMode="auto">
            <a:xfrm>
              <a:off x="1836" y="1365"/>
              <a:ext cx="1632" cy="1503"/>
            </a:xfrm>
            <a:prstGeom prst="can">
              <a:avLst>
                <a:gd name="adj" fmla="val 25000"/>
              </a:avLst>
            </a:prstGeom>
            <a:gradFill rotWithShape="1">
              <a:gsLst>
                <a:gs pos="0">
                  <a:srgbClr val="AABDF4">
                    <a:alpha val="29999"/>
                  </a:srgbClr>
                </a:gs>
                <a:gs pos="100000">
                  <a:schemeClr val="accent2">
                    <a:alpha val="20000"/>
                  </a:schemeClr>
                </a:gs>
              </a:gsLst>
              <a:lin ang="5400000" scaled="1"/>
            </a:gradFill>
            <a:ln w="38100">
              <a:solidFill>
                <a:srgbClr val="003366"/>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1782" name="Group 9"/>
            <p:cNvGrpSpPr>
              <a:grpSpLocks noChangeAspect="1"/>
            </p:cNvGrpSpPr>
            <p:nvPr/>
          </p:nvGrpSpPr>
          <p:grpSpPr bwMode="auto">
            <a:xfrm>
              <a:off x="2721" y="2506"/>
              <a:ext cx="243" cy="269"/>
              <a:chOff x="2974" y="3408"/>
              <a:chExt cx="316" cy="353"/>
            </a:xfrm>
          </p:grpSpPr>
          <p:sp>
            <p:nvSpPr>
              <p:cNvPr id="331783" name="AutoShape 10"/>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1784" name="Group 11"/>
              <p:cNvGrpSpPr>
                <a:grpSpLocks noChangeAspect="1"/>
              </p:cNvGrpSpPr>
              <p:nvPr/>
            </p:nvGrpSpPr>
            <p:grpSpPr bwMode="auto">
              <a:xfrm>
                <a:off x="2976" y="3599"/>
                <a:ext cx="151" cy="162"/>
                <a:chOff x="2976" y="3599"/>
                <a:chExt cx="151" cy="162"/>
              </a:xfrm>
            </p:grpSpPr>
            <p:sp>
              <p:nvSpPr>
                <p:cNvPr id="331785" name="Oval 1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786" name="Freeform 1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787" name="Freeform 1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788" name="Group 15"/>
              <p:cNvGrpSpPr>
                <a:grpSpLocks noChangeAspect="1"/>
              </p:cNvGrpSpPr>
              <p:nvPr/>
            </p:nvGrpSpPr>
            <p:grpSpPr bwMode="auto">
              <a:xfrm>
                <a:off x="2974" y="3408"/>
                <a:ext cx="151" cy="162"/>
                <a:chOff x="2976" y="3599"/>
                <a:chExt cx="151" cy="162"/>
              </a:xfrm>
            </p:grpSpPr>
            <p:sp>
              <p:nvSpPr>
                <p:cNvPr id="331789" name="Oval 1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790" name="Freeform 1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791" name="Freeform 1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792" name="Group 19"/>
              <p:cNvGrpSpPr>
                <a:grpSpLocks noChangeAspect="1"/>
              </p:cNvGrpSpPr>
              <p:nvPr/>
            </p:nvGrpSpPr>
            <p:grpSpPr bwMode="auto">
              <a:xfrm>
                <a:off x="3139" y="3500"/>
                <a:ext cx="151" cy="162"/>
                <a:chOff x="2976" y="3599"/>
                <a:chExt cx="151" cy="162"/>
              </a:xfrm>
            </p:grpSpPr>
            <p:sp>
              <p:nvSpPr>
                <p:cNvPr id="331793" name="Oval 2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794" name="Freeform 2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795" name="Freeform 2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1796" name="Group 23"/>
            <p:cNvGrpSpPr>
              <a:grpSpLocks noChangeAspect="1"/>
            </p:cNvGrpSpPr>
            <p:nvPr/>
          </p:nvGrpSpPr>
          <p:grpSpPr bwMode="auto">
            <a:xfrm>
              <a:off x="3032" y="2502"/>
              <a:ext cx="243" cy="269"/>
              <a:chOff x="2974" y="3408"/>
              <a:chExt cx="316" cy="353"/>
            </a:xfrm>
          </p:grpSpPr>
          <p:sp>
            <p:nvSpPr>
              <p:cNvPr id="331797" name="AutoShape 24"/>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1798" name="Group 25"/>
              <p:cNvGrpSpPr>
                <a:grpSpLocks noChangeAspect="1"/>
              </p:cNvGrpSpPr>
              <p:nvPr/>
            </p:nvGrpSpPr>
            <p:grpSpPr bwMode="auto">
              <a:xfrm>
                <a:off x="2976" y="3599"/>
                <a:ext cx="151" cy="162"/>
                <a:chOff x="2976" y="3599"/>
                <a:chExt cx="151" cy="162"/>
              </a:xfrm>
            </p:grpSpPr>
            <p:sp>
              <p:nvSpPr>
                <p:cNvPr id="331799" name="Oval 2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00" name="Freeform 2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01" name="Freeform 2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02" name="Group 29"/>
              <p:cNvGrpSpPr>
                <a:grpSpLocks noChangeAspect="1"/>
              </p:cNvGrpSpPr>
              <p:nvPr/>
            </p:nvGrpSpPr>
            <p:grpSpPr bwMode="auto">
              <a:xfrm>
                <a:off x="2974" y="3408"/>
                <a:ext cx="151" cy="162"/>
                <a:chOff x="2976" y="3599"/>
                <a:chExt cx="151" cy="162"/>
              </a:xfrm>
            </p:grpSpPr>
            <p:sp>
              <p:nvSpPr>
                <p:cNvPr id="331803" name="Oval 3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04" name="Freeform 3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05" name="Freeform 3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06" name="Group 33"/>
              <p:cNvGrpSpPr>
                <a:grpSpLocks noChangeAspect="1"/>
              </p:cNvGrpSpPr>
              <p:nvPr/>
            </p:nvGrpSpPr>
            <p:grpSpPr bwMode="auto">
              <a:xfrm>
                <a:off x="3139" y="3500"/>
                <a:ext cx="151" cy="162"/>
                <a:chOff x="2976" y="3599"/>
                <a:chExt cx="151" cy="162"/>
              </a:xfrm>
            </p:grpSpPr>
            <p:sp>
              <p:nvSpPr>
                <p:cNvPr id="331807" name="Oval 3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08" name="Freeform 3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09" name="Freeform 36"/>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1810" name="Group 37"/>
            <p:cNvGrpSpPr>
              <a:grpSpLocks noChangeAspect="1"/>
            </p:cNvGrpSpPr>
            <p:nvPr/>
          </p:nvGrpSpPr>
          <p:grpSpPr bwMode="auto">
            <a:xfrm>
              <a:off x="3184" y="2230"/>
              <a:ext cx="243" cy="269"/>
              <a:chOff x="2974" y="3408"/>
              <a:chExt cx="316" cy="353"/>
            </a:xfrm>
          </p:grpSpPr>
          <p:sp>
            <p:nvSpPr>
              <p:cNvPr id="331811" name="AutoShape 38"/>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1812" name="Group 39"/>
              <p:cNvGrpSpPr>
                <a:grpSpLocks noChangeAspect="1"/>
              </p:cNvGrpSpPr>
              <p:nvPr/>
            </p:nvGrpSpPr>
            <p:grpSpPr bwMode="auto">
              <a:xfrm>
                <a:off x="2976" y="3599"/>
                <a:ext cx="151" cy="162"/>
                <a:chOff x="2976" y="3599"/>
                <a:chExt cx="151" cy="162"/>
              </a:xfrm>
            </p:grpSpPr>
            <p:sp>
              <p:nvSpPr>
                <p:cNvPr id="331813" name="Oval 4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14" name="Freeform 4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15" name="Freeform 4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16" name="Group 43"/>
              <p:cNvGrpSpPr>
                <a:grpSpLocks noChangeAspect="1"/>
              </p:cNvGrpSpPr>
              <p:nvPr/>
            </p:nvGrpSpPr>
            <p:grpSpPr bwMode="auto">
              <a:xfrm>
                <a:off x="2974" y="3408"/>
                <a:ext cx="151" cy="162"/>
                <a:chOff x="2976" y="3599"/>
                <a:chExt cx="151" cy="162"/>
              </a:xfrm>
            </p:grpSpPr>
            <p:sp>
              <p:nvSpPr>
                <p:cNvPr id="331817" name="Oval 4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18" name="Freeform 4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19" name="Freeform 46"/>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20" name="Group 47"/>
              <p:cNvGrpSpPr>
                <a:grpSpLocks noChangeAspect="1"/>
              </p:cNvGrpSpPr>
              <p:nvPr/>
            </p:nvGrpSpPr>
            <p:grpSpPr bwMode="auto">
              <a:xfrm>
                <a:off x="3139" y="3500"/>
                <a:ext cx="151" cy="162"/>
                <a:chOff x="2976" y="3599"/>
                <a:chExt cx="151" cy="162"/>
              </a:xfrm>
            </p:grpSpPr>
            <p:sp>
              <p:nvSpPr>
                <p:cNvPr id="331821" name="Oval 4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22" name="Freeform 4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23" name="Freeform 50"/>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1824" name="Group 51"/>
            <p:cNvGrpSpPr>
              <a:grpSpLocks noChangeAspect="1"/>
            </p:cNvGrpSpPr>
            <p:nvPr/>
          </p:nvGrpSpPr>
          <p:grpSpPr bwMode="auto">
            <a:xfrm>
              <a:off x="2855" y="2237"/>
              <a:ext cx="240" cy="269"/>
              <a:chOff x="2974" y="3408"/>
              <a:chExt cx="316" cy="353"/>
            </a:xfrm>
          </p:grpSpPr>
          <p:sp>
            <p:nvSpPr>
              <p:cNvPr id="331825" name="AutoShape 52"/>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1826" name="Group 53"/>
              <p:cNvGrpSpPr>
                <a:grpSpLocks noChangeAspect="1"/>
              </p:cNvGrpSpPr>
              <p:nvPr/>
            </p:nvGrpSpPr>
            <p:grpSpPr bwMode="auto">
              <a:xfrm>
                <a:off x="2976" y="3599"/>
                <a:ext cx="151" cy="162"/>
                <a:chOff x="2976" y="3599"/>
                <a:chExt cx="151" cy="162"/>
              </a:xfrm>
            </p:grpSpPr>
            <p:sp>
              <p:nvSpPr>
                <p:cNvPr id="331827" name="Oval 5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28" name="Freeform 5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29" name="Freeform 56"/>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30" name="Group 57"/>
              <p:cNvGrpSpPr>
                <a:grpSpLocks noChangeAspect="1"/>
              </p:cNvGrpSpPr>
              <p:nvPr/>
            </p:nvGrpSpPr>
            <p:grpSpPr bwMode="auto">
              <a:xfrm>
                <a:off x="2974" y="3408"/>
                <a:ext cx="151" cy="162"/>
                <a:chOff x="2976" y="3599"/>
                <a:chExt cx="151" cy="162"/>
              </a:xfrm>
            </p:grpSpPr>
            <p:sp>
              <p:nvSpPr>
                <p:cNvPr id="331831" name="Oval 5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32" name="Freeform 5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33" name="Freeform 60"/>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34" name="Group 61"/>
              <p:cNvGrpSpPr>
                <a:grpSpLocks noChangeAspect="1"/>
              </p:cNvGrpSpPr>
              <p:nvPr/>
            </p:nvGrpSpPr>
            <p:grpSpPr bwMode="auto">
              <a:xfrm>
                <a:off x="3139" y="3500"/>
                <a:ext cx="151" cy="162"/>
                <a:chOff x="2976" y="3599"/>
                <a:chExt cx="151" cy="162"/>
              </a:xfrm>
            </p:grpSpPr>
            <p:sp>
              <p:nvSpPr>
                <p:cNvPr id="331835" name="Oval 6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36" name="Freeform 6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37" name="Freeform 6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1838" name="Group 65"/>
            <p:cNvGrpSpPr>
              <a:grpSpLocks noChangeAspect="1"/>
            </p:cNvGrpSpPr>
            <p:nvPr/>
          </p:nvGrpSpPr>
          <p:grpSpPr bwMode="auto">
            <a:xfrm>
              <a:off x="2567" y="2239"/>
              <a:ext cx="243" cy="269"/>
              <a:chOff x="2974" y="3408"/>
              <a:chExt cx="316" cy="353"/>
            </a:xfrm>
          </p:grpSpPr>
          <p:sp>
            <p:nvSpPr>
              <p:cNvPr id="331839" name="AutoShape 66"/>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1840" name="Group 67"/>
              <p:cNvGrpSpPr>
                <a:grpSpLocks noChangeAspect="1"/>
              </p:cNvGrpSpPr>
              <p:nvPr/>
            </p:nvGrpSpPr>
            <p:grpSpPr bwMode="auto">
              <a:xfrm>
                <a:off x="2976" y="3599"/>
                <a:ext cx="151" cy="162"/>
                <a:chOff x="2976" y="3599"/>
                <a:chExt cx="151" cy="162"/>
              </a:xfrm>
            </p:grpSpPr>
            <p:sp>
              <p:nvSpPr>
                <p:cNvPr id="331841" name="Oval 6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42" name="Freeform 6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43" name="Freeform 70"/>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44" name="Group 71"/>
              <p:cNvGrpSpPr>
                <a:grpSpLocks noChangeAspect="1"/>
              </p:cNvGrpSpPr>
              <p:nvPr/>
            </p:nvGrpSpPr>
            <p:grpSpPr bwMode="auto">
              <a:xfrm>
                <a:off x="2974" y="3408"/>
                <a:ext cx="151" cy="162"/>
                <a:chOff x="2976" y="3599"/>
                <a:chExt cx="151" cy="162"/>
              </a:xfrm>
            </p:grpSpPr>
            <p:sp>
              <p:nvSpPr>
                <p:cNvPr id="331845" name="Oval 7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46" name="Freeform 7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47" name="Freeform 7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48" name="Group 75"/>
              <p:cNvGrpSpPr>
                <a:grpSpLocks noChangeAspect="1"/>
              </p:cNvGrpSpPr>
              <p:nvPr/>
            </p:nvGrpSpPr>
            <p:grpSpPr bwMode="auto">
              <a:xfrm>
                <a:off x="3139" y="3500"/>
                <a:ext cx="151" cy="162"/>
                <a:chOff x="2976" y="3599"/>
                <a:chExt cx="151" cy="162"/>
              </a:xfrm>
            </p:grpSpPr>
            <p:sp>
              <p:nvSpPr>
                <p:cNvPr id="331849" name="Oval 7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50" name="Freeform 7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51" name="Freeform 7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1852" name="Group 79"/>
            <p:cNvGrpSpPr>
              <a:grpSpLocks noChangeAspect="1"/>
            </p:cNvGrpSpPr>
            <p:nvPr/>
          </p:nvGrpSpPr>
          <p:grpSpPr bwMode="auto">
            <a:xfrm>
              <a:off x="2717" y="1965"/>
              <a:ext cx="243" cy="269"/>
              <a:chOff x="2974" y="3408"/>
              <a:chExt cx="316" cy="353"/>
            </a:xfrm>
          </p:grpSpPr>
          <p:sp>
            <p:nvSpPr>
              <p:cNvPr id="331853" name="AutoShape 80"/>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1854" name="Group 81"/>
              <p:cNvGrpSpPr>
                <a:grpSpLocks noChangeAspect="1"/>
              </p:cNvGrpSpPr>
              <p:nvPr/>
            </p:nvGrpSpPr>
            <p:grpSpPr bwMode="auto">
              <a:xfrm>
                <a:off x="2976" y="3599"/>
                <a:ext cx="151" cy="162"/>
                <a:chOff x="2976" y="3599"/>
                <a:chExt cx="151" cy="162"/>
              </a:xfrm>
            </p:grpSpPr>
            <p:sp>
              <p:nvSpPr>
                <p:cNvPr id="331855" name="Oval 8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56" name="Freeform 8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57" name="Freeform 8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58" name="Group 85"/>
              <p:cNvGrpSpPr>
                <a:grpSpLocks noChangeAspect="1"/>
              </p:cNvGrpSpPr>
              <p:nvPr/>
            </p:nvGrpSpPr>
            <p:grpSpPr bwMode="auto">
              <a:xfrm>
                <a:off x="2974" y="3408"/>
                <a:ext cx="151" cy="162"/>
                <a:chOff x="2976" y="3599"/>
                <a:chExt cx="151" cy="162"/>
              </a:xfrm>
            </p:grpSpPr>
            <p:sp>
              <p:nvSpPr>
                <p:cNvPr id="331859" name="Oval 8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60" name="Freeform 8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61" name="Freeform 8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62" name="Group 89"/>
              <p:cNvGrpSpPr>
                <a:grpSpLocks noChangeAspect="1"/>
              </p:cNvGrpSpPr>
              <p:nvPr/>
            </p:nvGrpSpPr>
            <p:grpSpPr bwMode="auto">
              <a:xfrm>
                <a:off x="3139" y="3500"/>
                <a:ext cx="151" cy="162"/>
                <a:chOff x="2976" y="3599"/>
                <a:chExt cx="151" cy="162"/>
              </a:xfrm>
            </p:grpSpPr>
            <p:sp>
              <p:nvSpPr>
                <p:cNvPr id="331863" name="Oval 9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64" name="Freeform 9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65" name="Freeform 9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1866" name="Group 93"/>
            <p:cNvGrpSpPr>
              <a:grpSpLocks noChangeAspect="1"/>
            </p:cNvGrpSpPr>
            <p:nvPr/>
          </p:nvGrpSpPr>
          <p:grpSpPr bwMode="auto">
            <a:xfrm>
              <a:off x="3009" y="1962"/>
              <a:ext cx="240" cy="268"/>
              <a:chOff x="2974" y="3408"/>
              <a:chExt cx="316" cy="353"/>
            </a:xfrm>
          </p:grpSpPr>
          <p:sp>
            <p:nvSpPr>
              <p:cNvPr id="331867" name="AutoShape 94"/>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1868" name="Group 95"/>
              <p:cNvGrpSpPr>
                <a:grpSpLocks noChangeAspect="1"/>
              </p:cNvGrpSpPr>
              <p:nvPr/>
            </p:nvGrpSpPr>
            <p:grpSpPr bwMode="auto">
              <a:xfrm>
                <a:off x="2976" y="3599"/>
                <a:ext cx="151" cy="162"/>
                <a:chOff x="2976" y="3599"/>
                <a:chExt cx="151" cy="162"/>
              </a:xfrm>
            </p:grpSpPr>
            <p:sp>
              <p:nvSpPr>
                <p:cNvPr id="331869" name="Oval 9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70" name="Freeform 9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71" name="Freeform 9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72" name="Group 99"/>
              <p:cNvGrpSpPr>
                <a:grpSpLocks noChangeAspect="1"/>
              </p:cNvGrpSpPr>
              <p:nvPr/>
            </p:nvGrpSpPr>
            <p:grpSpPr bwMode="auto">
              <a:xfrm>
                <a:off x="2974" y="3408"/>
                <a:ext cx="151" cy="162"/>
                <a:chOff x="2976" y="3599"/>
                <a:chExt cx="151" cy="162"/>
              </a:xfrm>
            </p:grpSpPr>
            <p:sp>
              <p:nvSpPr>
                <p:cNvPr id="331873" name="Oval 10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74" name="Freeform 10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75" name="Freeform 10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76" name="Group 103"/>
              <p:cNvGrpSpPr>
                <a:grpSpLocks noChangeAspect="1"/>
              </p:cNvGrpSpPr>
              <p:nvPr/>
            </p:nvGrpSpPr>
            <p:grpSpPr bwMode="auto">
              <a:xfrm>
                <a:off x="3139" y="3500"/>
                <a:ext cx="151" cy="162"/>
                <a:chOff x="2976" y="3599"/>
                <a:chExt cx="151" cy="162"/>
              </a:xfrm>
            </p:grpSpPr>
            <p:sp>
              <p:nvSpPr>
                <p:cNvPr id="331877" name="Oval 10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78" name="Freeform 10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79" name="Freeform 106"/>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1880" name="Group 107"/>
            <p:cNvGrpSpPr>
              <a:grpSpLocks noChangeAspect="1"/>
            </p:cNvGrpSpPr>
            <p:nvPr/>
          </p:nvGrpSpPr>
          <p:grpSpPr bwMode="auto">
            <a:xfrm>
              <a:off x="2200" y="2195"/>
              <a:ext cx="243" cy="269"/>
              <a:chOff x="2048" y="2190"/>
              <a:chExt cx="316" cy="353"/>
            </a:xfrm>
          </p:grpSpPr>
          <p:sp>
            <p:nvSpPr>
              <p:cNvPr id="331881" name="AutoShape 108"/>
              <p:cNvSpPr>
                <a:spLocks noChangeAspect="1" noChangeArrowheads="1"/>
              </p:cNvSpPr>
              <p:nvPr/>
            </p:nvSpPr>
            <p:spPr bwMode="auto">
              <a:xfrm rot="-1800000">
                <a:off x="2074" y="2249"/>
                <a:ext cx="193" cy="168"/>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82" name="AutoShape 109"/>
              <p:cNvSpPr>
                <a:spLocks noChangeAspect="1" noChangeArrowheads="1"/>
              </p:cNvSpPr>
              <p:nvPr/>
            </p:nvSpPr>
            <p:spPr bwMode="auto">
              <a:xfrm rot="-1800000">
                <a:off x="2063" y="2235"/>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83" name="Oval 110"/>
              <p:cNvSpPr>
                <a:spLocks noChangeAspect="1" noChangeArrowheads="1"/>
              </p:cNvSpPr>
              <p:nvPr/>
            </p:nvSpPr>
            <p:spPr bwMode="auto">
              <a:xfrm>
                <a:off x="2050" y="2381"/>
                <a:ext cx="151" cy="151"/>
              </a:xfrm>
              <a:prstGeom prst="ellipse">
                <a:avLst/>
              </a:prstGeom>
              <a:gradFill rotWithShape="1">
                <a:gsLst>
                  <a:gs pos="0">
                    <a:srgbClr val="990099"/>
                  </a:gs>
                  <a:gs pos="100000">
                    <a:srgbClr val="9900CC"/>
                  </a:gs>
                </a:gsLst>
                <a:lin ang="2700000" scaled="1"/>
              </a:gradFill>
              <a:ln w="25400">
                <a:solidFill>
                  <a:srgbClr val="660066"/>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84" name="Freeform 111"/>
              <p:cNvSpPr>
                <a:spLocks noChangeAspect="1"/>
              </p:cNvSpPr>
              <p:nvPr/>
            </p:nvSpPr>
            <p:spPr bwMode="auto">
              <a:xfrm>
                <a:off x="2074" y="2423"/>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85" name="Freeform 112"/>
              <p:cNvSpPr>
                <a:spLocks noChangeAspect="1"/>
              </p:cNvSpPr>
              <p:nvPr/>
            </p:nvSpPr>
            <p:spPr bwMode="auto">
              <a:xfrm>
                <a:off x="2060" y="2395"/>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1886" name="Group 113"/>
              <p:cNvGrpSpPr>
                <a:grpSpLocks noChangeAspect="1"/>
              </p:cNvGrpSpPr>
              <p:nvPr/>
            </p:nvGrpSpPr>
            <p:grpSpPr bwMode="auto">
              <a:xfrm>
                <a:off x="2048" y="2190"/>
                <a:ext cx="151" cy="162"/>
                <a:chOff x="2976" y="3599"/>
                <a:chExt cx="151" cy="162"/>
              </a:xfrm>
            </p:grpSpPr>
            <p:sp>
              <p:nvSpPr>
                <p:cNvPr id="331887" name="Oval 11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88" name="Freeform 11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89" name="Freeform 116"/>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890" name="Group 117"/>
              <p:cNvGrpSpPr>
                <a:grpSpLocks noChangeAspect="1"/>
              </p:cNvGrpSpPr>
              <p:nvPr/>
            </p:nvGrpSpPr>
            <p:grpSpPr bwMode="auto">
              <a:xfrm>
                <a:off x="2213" y="2282"/>
                <a:ext cx="151" cy="162"/>
                <a:chOff x="2976" y="3599"/>
                <a:chExt cx="151" cy="162"/>
              </a:xfrm>
            </p:grpSpPr>
            <p:sp>
              <p:nvSpPr>
                <p:cNvPr id="331891" name="Oval 11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92" name="Freeform 11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93" name="Freeform 120"/>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1894" name="Group 121"/>
            <p:cNvGrpSpPr>
              <a:grpSpLocks noChangeAspect="1"/>
            </p:cNvGrpSpPr>
            <p:nvPr/>
          </p:nvGrpSpPr>
          <p:grpSpPr bwMode="auto">
            <a:xfrm>
              <a:off x="1892" y="2190"/>
              <a:ext cx="243" cy="268"/>
              <a:chOff x="1738" y="2191"/>
              <a:chExt cx="316" cy="353"/>
            </a:xfrm>
          </p:grpSpPr>
          <p:sp>
            <p:nvSpPr>
              <p:cNvPr id="331895" name="AutoShape 122"/>
              <p:cNvSpPr>
                <a:spLocks noChangeAspect="1" noChangeArrowheads="1"/>
              </p:cNvSpPr>
              <p:nvPr/>
            </p:nvSpPr>
            <p:spPr bwMode="auto">
              <a:xfrm rot="-1800000">
                <a:off x="1764" y="2253"/>
                <a:ext cx="193" cy="168"/>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96" name="AutoShape 123"/>
              <p:cNvSpPr>
                <a:spLocks noChangeAspect="1" noChangeArrowheads="1"/>
              </p:cNvSpPr>
              <p:nvPr/>
            </p:nvSpPr>
            <p:spPr bwMode="auto">
              <a:xfrm rot="-1800000">
                <a:off x="1753" y="2236"/>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97" name="Oval 124"/>
              <p:cNvSpPr>
                <a:spLocks noChangeAspect="1" noChangeArrowheads="1"/>
              </p:cNvSpPr>
              <p:nvPr/>
            </p:nvSpPr>
            <p:spPr bwMode="auto">
              <a:xfrm>
                <a:off x="1740" y="2382"/>
                <a:ext cx="151" cy="151"/>
              </a:xfrm>
              <a:prstGeom prst="ellipse">
                <a:avLst/>
              </a:prstGeom>
              <a:gradFill rotWithShape="1">
                <a:gsLst>
                  <a:gs pos="0">
                    <a:srgbClr val="990033"/>
                  </a:gs>
                  <a:gs pos="100000">
                    <a:srgbClr val="FF0066"/>
                  </a:gs>
                </a:gsLst>
                <a:lin ang="2700000" scaled="1"/>
              </a:gradFill>
              <a:ln w="25400">
                <a:solidFill>
                  <a:srgbClr val="990033"/>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898" name="Freeform 125"/>
              <p:cNvSpPr>
                <a:spLocks noChangeAspect="1"/>
              </p:cNvSpPr>
              <p:nvPr/>
            </p:nvSpPr>
            <p:spPr bwMode="auto">
              <a:xfrm>
                <a:off x="1764" y="2424"/>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899" name="Freeform 126"/>
              <p:cNvSpPr>
                <a:spLocks noChangeAspect="1"/>
              </p:cNvSpPr>
              <p:nvPr/>
            </p:nvSpPr>
            <p:spPr bwMode="auto">
              <a:xfrm>
                <a:off x="1750" y="2396"/>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1900" name="Group 127"/>
              <p:cNvGrpSpPr>
                <a:grpSpLocks noChangeAspect="1"/>
              </p:cNvGrpSpPr>
              <p:nvPr/>
            </p:nvGrpSpPr>
            <p:grpSpPr bwMode="auto">
              <a:xfrm>
                <a:off x="1738" y="2191"/>
                <a:ext cx="151" cy="162"/>
                <a:chOff x="2976" y="3599"/>
                <a:chExt cx="151" cy="162"/>
              </a:xfrm>
            </p:grpSpPr>
            <p:sp>
              <p:nvSpPr>
                <p:cNvPr id="331901" name="Oval 12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902" name="Freeform 12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903" name="Freeform 130"/>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904" name="Group 131"/>
              <p:cNvGrpSpPr>
                <a:grpSpLocks noChangeAspect="1"/>
              </p:cNvGrpSpPr>
              <p:nvPr/>
            </p:nvGrpSpPr>
            <p:grpSpPr bwMode="auto">
              <a:xfrm>
                <a:off x="1903" y="2283"/>
                <a:ext cx="151" cy="162"/>
                <a:chOff x="2976" y="3599"/>
                <a:chExt cx="151" cy="162"/>
              </a:xfrm>
            </p:grpSpPr>
            <p:sp>
              <p:nvSpPr>
                <p:cNvPr id="331905" name="Oval 13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906" name="Freeform 13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907" name="Freeform 13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1908" name="Group 135"/>
            <p:cNvGrpSpPr>
              <a:grpSpLocks noChangeAspect="1"/>
            </p:cNvGrpSpPr>
            <p:nvPr/>
          </p:nvGrpSpPr>
          <p:grpSpPr bwMode="auto">
            <a:xfrm>
              <a:off x="2031" y="2449"/>
              <a:ext cx="243" cy="269"/>
              <a:chOff x="1894" y="2475"/>
              <a:chExt cx="316" cy="353"/>
            </a:xfrm>
          </p:grpSpPr>
          <p:sp>
            <p:nvSpPr>
              <p:cNvPr id="331909" name="AutoShape 136"/>
              <p:cNvSpPr>
                <a:spLocks noChangeAspect="1" noChangeArrowheads="1"/>
              </p:cNvSpPr>
              <p:nvPr/>
            </p:nvSpPr>
            <p:spPr bwMode="auto">
              <a:xfrm rot="-1800000">
                <a:off x="1919" y="2524"/>
                <a:ext cx="193" cy="168"/>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910" name="AutoShape 137"/>
              <p:cNvSpPr>
                <a:spLocks noChangeAspect="1" noChangeArrowheads="1"/>
              </p:cNvSpPr>
              <p:nvPr/>
            </p:nvSpPr>
            <p:spPr bwMode="auto">
              <a:xfrm rot="-1800000">
                <a:off x="1909" y="2520"/>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911" name="Oval 138"/>
              <p:cNvSpPr>
                <a:spLocks noChangeAspect="1" noChangeArrowheads="1"/>
              </p:cNvSpPr>
              <p:nvPr/>
            </p:nvSpPr>
            <p:spPr bwMode="auto">
              <a:xfrm>
                <a:off x="1896" y="2666"/>
                <a:ext cx="151" cy="151"/>
              </a:xfrm>
              <a:prstGeom prst="ellipse">
                <a:avLst/>
              </a:prstGeom>
              <a:gradFill rotWithShape="1">
                <a:gsLst>
                  <a:gs pos="0">
                    <a:srgbClr val="CC6600"/>
                  </a:gs>
                  <a:gs pos="100000">
                    <a:srgbClr val="FF9933"/>
                  </a:gs>
                </a:gsLst>
                <a:lin ang="2700000" scaled="1"/>
              </a:gradFill>
              <a:ln w="25400">
                <a:solidFill>
                  <a:srgbClr val="990000"/>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912" name="Freeform 139"/>
              <p:cNvSpPr>
                <a:spLocks noChangeAspect="1"/>
              </p:cNvSpPr>
              <p:nvPr/>
            </p:nvSpPr>
            <p:spPr bwMode="auto">
              <a:xfrm>
                <a:off x="1920" y="2708"/>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913" name="Freeform 140"/>
              <p:cNvSpPr>
                <a:spLocks noChangeAspect="1"/>
              </p:cNvSpPr>
              <p:nvPr/>
            </p:nvSpPr>
            <p:spPr bwMode="auto">
              <a:xfrm>
                <a:off x="1906" y="2680"/>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1914" name="Group 141"/>
              <p:cNvGrpSpPr>
                <a:grpSpLocks noChangeAspect="1"/>
              </p:cNvGrpSpPr>
              <p:nvPr/>
            </p:nvGrpSpPr>
            <p:grpSpPr bwMode="auto">
              <a:xfrm>
                <a:off x="1894" y="2475"/>
                <a:ext cx="151" cy="162"/>
                <a:chOff x="2976" y="3599"/>
                <a:chExt cx="151" cy="162"/>
              </a:xfrm>
            </p:grpSpPr>
            <p:sp>
              <p:nvSpPr>
                <p:cNvPr id="331915" name="Oval 14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916" name="Freeform 14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917" name="Freeform 14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918" name="Group 145"/>
              <p:cNvGrpSpPr>
                <a:grpSpLocks noChangeAspect="1"/>
              </p:cNvGrpSpPr>
              <p:nvPr/>
            </p:nvGrpSpPr>
            <p:grpSpPr bwMode="auto">
              <a:xfrm>
                <a:off x="2059" y="2567"/>
                <a:ext cx="151" cy="162"/>
                <a:chOff x="2976" y="3599"/>
                <a:chExt cx="151" cy="162"/>
              </a:xfrm>
            </p:grpSpPr>
            <p:sp>
              <p:nvSpPr>
                <p:cNvPr id="331919" name="Oval 14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920" name="Freeform 14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921" name="Freeform 14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31922" name="Group 149"/>
            <p:cNvGrpSpPr>
              <a:grpSpLocks noChangeAspect="1"/>
            </p:cNvGrpSpPr>
            <p:nvPr/>
          </p:nvGrpSpPr>
          <p:grpSpPr bwMode="auto">
            <a:xfrm>
              <a:off x="2397" y="2506"/>
              <a:ext cx="240" cy="268"/>
              <a:chOff x="2974" y="3408"/>
              <a:chExt cx="316" cy="353"/>
            </a:xfrm>
          </p:grpSpPr>
          <p:sp>
            <p:nvSpPr>
              <p:cNvPr id="331923" name="AutoShape 150"/>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1924" name="Group 151"/>
              <p:cNvGrpSpPr>
                <a:grpSpLocks noChangeAspect="1"/>
              </p:cNvGrpSpPr>
              <p:nvPr/>
            </p:nvGrpSpPr>
            <p:grpSpPr bwMode="auto">
              <a:xfrm>
                <a:off x="2976" y="3599"/>
                <a:ext cx="151" cy="162"/>
                <a:chOff x="2976" y="3599"/>
                <a:chExt cx="151" cy="162"/>
              </a:xfrm>
            </p:grpSpPr>
            <p:sp>
              <p:nvSpPr>
                <p:cNvPr id="331925" name="Oval 15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926" name="Freeform 15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927" name="Freeform 154"/>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928" name="Group 155"/>
              <p:cNvGrpSpPr>
                <a:grpSpLocks noChangeAspect="1"/>
              </p:cNvGrpSpPr>
              <p:nvPr/>
            </p:nvGrpSpPr>
            <p:grpSpPr bwMode="auto">
              <a:xfrm>
                <a:off x="2974" y="3408"/>
                <a:ext cx="151" cy="162"/>
                <a:chOff x="2976" y="3599"/>
                <a:chExt cx="151" cy="162"/>
              </a:xfrm>
            </p:grpSpPr>
            <p:sp>
              <p:nvSpPr>
                <p:cNvPr id="331929" name="Oval 15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930" name="Freeform 15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931" name="Freeform 158"/>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932" name="Group 159"/>
              <p:cNvGrpSpPr>
                <a:grpSpLocks noChangeAspect="1"/>
              </p:cNvGrpSpPr>
              <p:nvPr/>
            </p:nvGrpSpPr>
            <p:grpSpPr bwMode="auto">
              <a:xfrm>
                <a:off x="3139" y="3500"/>
                <a:ext cx="151" cy="162"/>
                <a:chOff x="2976" y="3599"/>
                <a:chExt cx="151" cy="162"/>
              </a:xfrm>
            </p:grpSpPr>
            <p:sp>
              <p:nvSpPr>
                <p:cNvPr id="331933" name="Oval 16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1934" name="Freeform 16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935" name="Freeform 162"/>
                <p:cNvSpPr>
                  <a:spLocks noChangeAspect="1"/>
                </p:cNvSpPr>
                <p:nvPr/>
              </p:nvSpPr>
              <p:spPr bwMode="auto">
                <a:xfrm>
                  <a:off x="2986" y="3613"/>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226" name="Text Box 163"/>
            <p:cNvSpPr txBox="1">
              <a:spLocks noChangeArrowheads="1"/>
            </p:cNvSpPr>
            <p:nvPr/>
          </p:nvSpPr>
          <p:spPr bwMode="auto">
            <a:xfrm>
              <a:off x="1839" y="1464"/>
              <a:ext cx="1607" cy="196"/>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zh-CN" altLang="en-US" sz="1300">
                  <a:effectLst>
                    <a:outerShdw blurRad="38100" dist="38100" dir="2700000" algn="tl">
                      <a:srgbClr val="C0C0C0"/>
                    </a:outerShdw>
                  </a:effectLst>
                  <a:latin typeface="Verdana" charset="0"/>
                </a:rPr>
                <a:t>完整语义索引</a:t>
              </a:r>
            </a:p>
          </p:txBody>
        </p:sp>
        <p:sp>
          <p:nvSpPr>
            <p:cNvPr id="227" name="Text Box 164"/>
            <p:cNvSpPr txBox="1">
              <a:spLocks noChangeArrowheads="1"/>
            </p:cNvSpPr>
            <p:nvPr/>
          </p:nvSpPr>
          <p:spPr bwMode="auto">
            <a:xfrm>
              <a:off x="2425" y="1781"/>
              <a:ext cx="945" cy="93"/>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90000"/>
                </a:lnSpc>
              </a:pPr>
              <a:r>
                <a:rPr altLang="en-US" sz="1000" noProof="1">
                  <a:effectLst>
                    <a:outerShdw blurRad="38100" dist="38100" dir="2700000" algn="tl">
                      <a:srgbClr val="C0C0C0"/>
                    </a:outerShdw>
                  </a:effectLst>
                  <a:latin typeface="Verdana" charset="0"/>
                </a:rPr>
                <a:t>其他所有通话内容</a:t>
              </a:r>
            </a:p>
          </p:txBody>
        </p:sp>
        <p:sp>
          <p:nvSpPr>
            <p:cNvPr id="228" name="Text Box 165"/>
            <p:cNvSpPr txBox="1">
              <a:spLocks noChangeArrowheads="1"/>
            </p:cNvSpPr>
            <p:nvPr/>
          </p:nvSpPr>
          <p:spPr bwMode="auto">
            <a:xfrm>
              <a:off x="1940" y="2003"/>
              <a:ext cx="429" cy="186"/>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90000"/>
                </a:lnSpc>
              </a:pPr>
              <a:r>
                <a:rPr altLang="en-US" sz="1000" noProof="1">
                  <a:effectLst>
                    <a:outerShdw blurRad="38100" dist="38100" dir="2700000" algn="tl">
                      <a:srgbClr val="C0C0C0"/>
                    </a:outerShdw>
                  </a:effectLst>
                  <a:latin typeface="Verdana" charset="0"/>
                </a:rPr>
                <a:t>感兴趣的通话内容</a:t>
              </a:r>
            </a:p>
          </p:txBody>
        </p:sp>
      </p:grpSp>
      <p:grpSp>
        <p:nvGrpSpPr>
          <p:cNvPr id="283" name="Group 166"/>
          <p:cNvGrpSpPr>
            <a:grpSpLocks/>
          </p:cNvGrpSpPr>
          <p:nvPr/>
        </p:nvGrpSpPr>
        <p:grpSpPr bwMode="auto">
          <a:xfrm>
            <a:off x="282575" y="4765675"/>
            <a:ext cx="1627188" cy="1317625"/>
            <a:chOff x="202" y="2758"/>
            <a:chExt cx="1086" cy="934"/>
          </a:xfrm>
        </p:grpSpPr>
        <p:grpSp>
          <p:nvGrpSpPr>
            <p:cNvPr id="331940" name="Group 167"/>
            <p:cNvGrpSpPr>
              <a:grpSpLocks noChangeAspect="1"/>
            </p:cNvGrpSpPr>
            <p:nvPr/>
          </p:nvGrpSpPr>
          <p:grpSpPr bwMode="auto">
            <a:xfrm>
              <a:off x="461" y="2758"/>
              <a:ext cx="827" cy="827"/>
              <a:chOff x="384" y="2784"/>
              <a:chExt cx="751" cy="751"/>
            </a:xfrm>
          </p:grpSpPr>
          <p:pic>
            <p:nvPicPr>
              <p:cNvPr id="331941" name="Picture 168" descr="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2784"/>
                <a:ext cx="751" cy="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1942" name="Group 169"/>
              <p:cNvGrpSpPr>
                <a:grpSpLocks noChangeAspect="1"/>
              </p:cNvGrpSpPr>
              <p:nvPr/>
            </p:nvGrpSpPr>
            <p:grpSpPr bwMode="auto">
              <a:xfrm>
                <a:off x="506" y="2896"/>
                <a:ext cx="469" cy="512"/>
                <a:chOff x="548" y="2944"/>
                <a:chExt cx="396" cy="432"/>
              </a:xfrm>
            </p:grpSpPr>
            <p:pic>
              <p:nvPicPr>
                <p:cNvPr id="331943" name="Picture 170" descr="pag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 y="2944"/>
                  <a:ext cx="300"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1944" name="Picture 171" descr="pag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 y="2977"/>
                  <a:ext cx="300"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1945" name="Picture 172" descr="page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 y="3025"/>
                  <a:ext cx="300"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74" name="Text Box 173"/>
            <p:cNvSpPr txBox="1">
              <a:spLocks noChangeAspect="1" noChangeArrowheads="1"/>
            </p:cNvSpPr>
            <p:nvPr/>
          </p:nvSpPr>
          <p:spPr bwMode="auto">
            <a:xfrm>
              <a:off x="202" y="3570"/>
              <a:ext cx="445" cy="122"/>
            </a:xfrm>
            <a:prstGeom prst="rect">
              <a:avLst/>
            </a:prstGeom>
            <a:noFill/>
            <a:ln w="9525">
              <a:noFill/>
              <a:miter lim="800000"/>
              <a:headEnd/>
              <a:tailEnd/>
            </a:ln>
            <a:effectLst/>
          </p:spPr>
          <p:txBody>
            <a:bodyPr wrap="none"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85000"/>
                </a:lnSpc>
              </a:pPr>
              <a:r>
                <a:rPr altLang="en-US" sz="1300" noProof="1">
                  <a:effectLst>
                    <a:outerShdw blurRad="38100" dist="38100" dir="2700000" algn="tl">
                      <a:srgbClr val="C0C0C0"/>
                    </a:outerShdw>
                  </a:effectLst>
                  <a:latin typeface="Verdana" charset="0"/>
                </a:rPr>
                <a:t>文字转录</a:t>
              </a:r>
            </a:p>
          </p:txBody>
        </p:sp>
      </p:grpSp>
      <p:sp>
        <p:nvSpPr>
          <p:cNvPr id="380" name="Text Box 174"/>
          <p:cNvSpPr txBox="1">
            <a:spLocks noChangeAspect="1" noChangeArrowheads="1"/>
          </p:cNvSpPr>
          <p:nvPr/>
        </p:nvSpPr>
        <p:spPr bwMode="auto">
          <a:xfrm>
            <a:off x="136525" y="2119313"/>
            <a:ext cx="990600" cy="168275"/>
          </a:xfrm>
          <a:prstGeom prst="rect">
            <a:avLst/>
          </a:prstGeom>
          <a:noFill/>
          <a:ln w="9525">
            <a:noFill/>
            <a:miter lim="800000"/>
            <a:headEnd/>
            <a:tailEnd/>
          </a:ln>
          <a:effectLst/>
        </p:spPr>
        <p:txBody>
          <a:bodyPr wrap="none"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85000"/>
              </a:lnSpc>
            </a:pPr>
            <a:r>
              <a:rPr altLang="en-US" sz="1300" noProof="1">
                <a:effectLst>
                  <a:outerShdw blurRad="38100" dist="38100" dir="2700000" algn="tl">
                    <a:srgbClr val="C0C0C0"/>
                  </a:outerShdw>
                </a:effectLst>
                <a:latin typeface="Verdana" charset="0"/>
              </a:rPr>
              <a:t>录音及</a:t>
            </a:r>
            <a:r>
              <a:rPr lang="zh-CN" altLang="en-US" sz="1300">
                <a:effectLst>
                  <a:outerShdw blurRad="38100" dist="38100" dir="2700000" algn="tl">
                    <a:srgbClr val="C0C0C0"/>
                  </a:outerShdw>
                </a:effectLst>
                <a:latin typeface="Verdana" charset="0"/>
              </a:rPr>
              <a:t>源</a:t>
            </a:r>
            <a:r>
              <a:rPr lang="en-US" altLang="x-none" sz="1300">
                <a:effectLst>
                  <a:outerShdw blurRad="38100" dist="38100" dir="2700000" algn="tl">
                    <a:srgbClr val="C0C0C0"/>
                  </a:outerShdw>
                </a:effectLst>
                <a:latin typeface="Verdana" charset="0"/>
              </a:rPr>
              <a:t>数据</a:t>
            </a:r>
          </a:p>
        </p:txBody>
      </p:sp>
      <p:grpSp>
        <p:nvGrpSpPr>
          <p:cNvPr id="296" name="Group 175"/>
          <p:cNvGrpSpPr>
            <a:grpSpLocks/>
          </p:cNvGrpSpPr>
          <p:nvPr/>
        </p:nvGrpSpPr>
        <p:grpSpPr bwMode="auto">
          <a:xfrm>
            <a:off x="215900" y="2911475"/>
            <a:ext cx="1706563" cy="1477963"/>
            <a:chOff x="158" y="1632"/>
            <a:chExt cx="1138" cy="1050"/>
          </a:xfrm>
        </p:grpSpPr>
        <p:sp>
          <p:nvSpPr>
            <p:cNvPr id="382" name="Text Box 176"/>
            <p:cNvSpPr txBox="1">
              <a:spLocks noChangeAspect="1" noChangeArrowheads="1"/>
            </p:cNvSpPr>
            <p:nvPr/>
          </p:nvSpPr>
          <p:spPr bwMode="auto">
            <a:xfrm>
              <a:off x="158" y="2319"/>
              <a:ext cx="720" cy="363"/>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85000"/>
                </a:lnSpc>
              </a:pPr>
              <a:r>
                <a:rPr altLang="en-US" sz="1300" noProof="1">
                  <a:effectLst>
                    <a:outerShdw blurRad="38100" dist="38100" dir="2700000" algn="tl">
                      <a:srgbClr val="C0C0C0"/>
                    </a:outerShdw>
                  </a:effectLst>
                  <a:latin typeface="Verdana" charset="0"/>
                </a:rPr>
                <a:t>语音</a:t>
              </a:r>
              <a:r>
                <a:rPr altLang="zh-CN" sz="1300" noProof="1">
                  <a:effectLst>
                    <a:outerShdw blurRad="38100" dist="38100" dir="2700000" algn="tl">
                      <a:srgbClr val="C0C0C0"/>
                    </a:outerShdw>
                  </a:effectLst>
                  <a:latin typeface="Verdana" charset="0"/>
                </a:rPr>
                <a:t>/</a:t>
              </a:r>
              <a:r>
                <a:rPr altLang="en-US" sz="1300" noProof="1">
                  <a:effectLst>
                    <a:outerShdw blurRad="38100" dist="38100" dir="2700000" algn="tl">
                      <a:srgbClr val="C0C0C0"/>
                    </a:outerShdw>
                  </a:effectLst>
                  <a:latin typeface="Verdana" charset="0"/>
                </a:rPr>
                <a:t>语义识别</a:t>
              </a:r>
              <a:endParaRPr altLang="zh-CN" sz="1300" noProof="1">
                <a:effectLst>
                  <a:outerShdw blurRad="38100" dist="38100" dir="2700000" algn="tl">
                    <a:srgbClr val="C0C0C0"/>
                  </a:outerShdw>
                </a:effectLst>
                <a:latin typeface="Verdana" charset="0"/>
              </a:endParaRPr>
            </a:p>
            <a:p>
              <a:pPr eaLnBrk="1" hangingPunct="1">
                <a:lnSpc>
                  <a:spcPct val="85000"/>
                </a:lnSpc>
              </a:pPr>
              <a:r>
                <a:rPr altLang="zh-CN" sz="1300" noProof="1">
                  <a:effectLst>
                    <a:outerShdw blurRad="38100" dist="38100" dir="2700000" algn="tl">
                      <a:srgbClr val="C0C0C0"/>
                    </a:outerShdw>
                  </a:effectLst>
                  <a:latin typeface="Verdana" charset="0"/>
                </a:rPr>
                <a:t>Phonetic Recognition</a:t>
              </a:r>
              <a:endParaRPr altLang="en-US" sz="1300" noProof="1">
                <a:effectLst>
                  <a:outerShdw blurRad="38100" dist="38100" dir="2700000" algn="tl">
                    <a:srgbClr val="C0C0C0"/>
                  </a:outerShdw>
                </a:effectLst>
                <a:latin typeface="Verdana" charset="0"/>
              </a:endParaRPr>
            </a:p>
          </p:txBody>
        </p:sp>
        <p:grpSp>
          <p:nvGrpSpPr>
            <p:cNvPr id="331950" name="Group 177"/>
            <p:cNvGrpSpPr>
              <a:grpSpLocks/>
            </p:cNvGrpSpPr>
            <p:nvPr/>
          </p:nvGrpSpPr>
          <p:grpSpPr bwMode="auto">
            <a:xfrm>
              <a:off x="468" y="1632"/>
              <a:ext cx="828" cy="828"/>
              <a:chOff x="468" y="1632"/>
              <a:chExt cx="828" cy="828"/>
            </a:xfrm>
          </p:grpSpPr>
          <p:pic>
            <p:nvPicPr>
              <p:cNvPr id="331951" name="Picture 178" descr="diam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 y="1632"/>
                <a:ext cx="828"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Rectangle 179"/>
              <p:cNvSpPr>
                <a:spLocks noChangeAspect="1" noChangeArrowheads="1"/>
              </p:cNvSpPr>
              <p:nvPr/>
            </p:nvSpPr>
            <p:spPr bwMode="auto">
              <a:xfrm>
                <a:off x="551" y="1900"/>
                <a:ext cx="655" cy="262"/>
              </a:xfrm>
              <a:prstGeom prst="rect">
                <a:avLst/>
              </a:prstGeom>
              <a:noFill/>
              <a:ln w="9525">
                <a:noFill/>
                <a:miter lim="800000"/>
                <a:headEnd/>
                <a:tailEnd/>
              </a:ln>
              <a:effectLst/>
            </p:spPr>
            <p:txBody>
              <a:bodyPr wrap="none">
                <a:spAutoFit/>
              </a:bodyPr>
              <a:lstStyle/>
              <a:p>
                <a:pPr algn="ctr" eaLnBrk="0" hangingPunct="0">
                  <a:defRPr/>
                </a:pPr>
                <a:r>
                  <a:rPr lang="zh-CN" altLang="en-US" sz="1000" dirty="0">
                    <a:effectLst>
                      <a:outerShdw blurRad="38100" dist="38100" dir="2700000" algn="tl">
                        <a:srgbClr val="C0C0C0"/>
                      </a:outerShdw>
                    </a:effectLst>
                    <a:latin typeface="Verdana" pitchFamily="34" charset="0"/>
                    <a:ea typeface="宋体" pitchFamily="2" charset="-122"/>
                    <a:cs typeface="Arial" charset="0"/>
                  </a:rPr>
                  <a:t>医生</a:t>
                </a:r>
                <a:endParaRPr lang="en-US" altLang="zh-CN" sz="1000" dirty="0">
                  <a:effectLst>
                    <a:outerShdw blurRad="38100" dist="38100" dir="2700000" algn="tl">
                      <a:srgbClr val="C0C0C0"/>
                    </a:outerShdw>
                  </a:effectLst>
                  <a:latin typeface="Verdana" pitchFamily="34" charset="0"/>
                  <a:ea typeface="宋体" pitchFamily="2" charset="-122"/>
                  <a:cs typeface="Arial" charset="0"/>
                </a:endParaRPr>
              </a:p>
              <a:p>
                <a:pPr algn="ctr" eaLnBrk="0" hangingPunct="0">
                  <a:defRPr/>
                </a:pPr>
                <a:r>
                  <a:rPr lang="en-US" sz="800" i="1" dirty="0">
                    <a:effectLst>
                      <a:outerShdw blurRad="38100" dist="38100" dir="2700000" algn="tl">
                        <a:srgbClr val="C0C0C0"/>
                      </a:outerShdw>
                    </a:effectLst>
                    <a:latin typeface="Verdana" pitchFamily="34" charset="0"/>
                    <a:ea typeface="宋体" pitchFamily="2" charset="-122"/>
                    <a:cs typeface="Arial" charset="0"/>
                  </a:rPr>
                  <a:t>/k/a//n//s/E//l/</a:t>
                </a:r>
              </a:p>
            </p:txBody>
          </p:sp>
        </p:grpSp>
      </p:grpSp>
      <p:sp>
        <p:nvSpPr>
          <p:cNvPr id="386" name="AutoShape 180"/>
          <p:cNvSpPr>
            <a:spLocks noChangeArrowheads="1"/>
          </p:cNvSpPr>
          <p:nvPr/>
        </p:nvSpPr>
        <p:spPr bwMode="auto">
          <a:xfrm rot="5400000">
            <a:off x="1191419" y="2353469"/>
            <a:ext cx="293687" cy="250825"/>
          </a:xfrm>
          <a:prstGeom prst="chevron">
            <a:avLst>
              <a:gd name="adj" fmla="val 29272"/>
            </a:avLst>
          </a:prstGeom>
          <a:gradFill rotWithShape="1">
            <a:gsLst>
              <a:gs pos="0">
                <a:srgbClr val="AABDF4"/>
              </a:gs>
              <a:gs pos="100000">
                <a:schemeClr val="accent2"/>
              </a:gs>
            </a:gsLst>
            <a:lin ang="5400000" scaled="1"/>
          </a:gradFill>
          <a:ln w="25400">
            <a:solidFill>
              <a:schemeClr val="accent2"/>
            </a:solidFill>
            <a:miter lim="800000"/>
            <a:headEnd/>
            <a:tailEnd/>
          </a:ln>
        </p:spPr>
        <p:txBody>
          <a:bodyPr wrap="none" lIns="91432" tIns="45716" rIns="91432" bIns="45716"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87" name="AutoShape 181"/>
          <p:cNvSpPr>
            <a:spLocks noChangeArrowheads="1"/>
          </p:cNvSpPr>
          <p:nvPr/>
        </p:nvSpPr>
        <p:spPr bwMode="auto">
          <a:xfrm rot="5400000">
            <a:off x="1191419" y="4210844"/>
            <a:ext cx="293687" cy="250825"/>
          </a:xfrm>
          <a:prstGeom prst="chevron">
            <a:avLst>
              <a:gd name="adj" fmla="val 29272"/>
            </a:avLst>
          </a:prstGeom>
          <a:gradFill rotWithShape="1">
            <a:gsLst>
              <a:gs pos="0">
                <a:srgbClr val="AABDF4"/>
              </a:gs>
              <a:gs pos="100000">
                <a:schemeClr val="accent2"/>
              </a:gs>
            </a:gsLst>
            <a:lin ang="5400000" scaled="1"/>
          </a:gradFill>
          <a:ln w="25400">
            <a:solidFill>
              <a:schemeClr val="accent2"/>
            </a:solidFill>
            <a:miter lim="800000"/>
            <a:headEnd/>
            <a:tailEnd/>
          </a:ln>
        </p:spPr>
        <p:txBody>
          <a:bodyPr wrap="none" lIns="91432" tIns="45716" rIns="91432" bIns="45716"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88" name="AutoShape 200"/>
          <p:cNvSpPr>
            <a:spLocks noChangeArrowheads="1"/>
          </p:cNvSpPr>
          <p:nvPr/>
        </p:nvSpPr>
        <p:spPr bwMode="auto">
          <a:xfrm>
            <a:off x="2135188" y="3271838"/>
            <a:ext cx="311150" cy="234950"/>
          </a:xfrm>
          <a:prstGeom prst="chevron">
            <a:avLst>
              <a:gd name="adj" fmla="val 33108"/>
            </a:avLst>
          </a:prstGeom>
          <a:gradFill rotWithShape="1">
            <a:gsLst>
              <a:gs pos="0">
                <a:srgbClr val="AABDF4"/>
              </a:gs>
              <a:gs pos="100000">
                <a:schemeClr val="accent2"/>
              </a:gs>
            </a:gsLst>
            <a:lin ang="5400000" scaled="1"/>
          </a:gradFill>
          <a:ln w="25400">
            <a:solidFill>
              <a:schemeClr val="accent2"/>
            </a:solidFill>
            <a:miter lim="800000"/>
            <a:headEnd/>
            <a:tailEnd/>
          </a:ln>
        </p:spPr>
        <p:txBody>
          <a:bodyPr wrap="none" lIns="91432" tIns="45716" rIns="91432" bIns="45716"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89" name="AutoShape 201"/>
          <p:cNvSpPr>
            <a:spLocks noChangeArrowheads="1"/>
          </p:cNvSpPr>
          <p:nvPr/>
        </p:nvSpPr>
        <p:spPr bwMode="auto">
          <a:xfrm rot="2700000">
            <a:off x="2132806" y="1947069"/>
            <a:ext cx="295275" cy="280988"/>
          </a:xfrm>
          <a:prstGeom prst="chevron">
            <a:avLst>
              <a:gd name="adj" fmla="val 26271"/>
            </a:avLst>
          </a:prstGeom>
          <a:gradFill rotWithShape="1">
            <a:gsLst>
              <a:gs pos="0">
                <a:srgbClr val="AABDF4"/>
              </a:gs>
              <a:gs pos="100000">
                <a:schemeClr val="accent2"/>
              </a:gs>
            </a:gsLst>
            <a:lin ang="5400000" scaled="1"/>
          </a:gradFill>
          <a:ln w="25400">
            <a:solidFill>
              <a:schemeClr val="accent2"/>
            </a:solidFill>
            <a:miter lim="800000"/>
            <a:headEnd/>
            <a:tailEnd/>
          </a:ln>
        </p:spPr>
        <p:txBody>
          <a:bodyPr wrap="none" lIns="91432" tIns="45716" rIns="91432" bIns="45716"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90" name="AutoShape 203"/>
          <p:cNvSpPr>
            <a:spLocks noChangeArrowheads="1"/>
          </p:cNvSpPr>
          <p:nvPr/>
        </p:nvSpPr>
        <p:spPr bwMode="auto">
          <a:xfrm rot="-2700000">
            <a:off x="2119313" y="4525963"/>
            <a:ext cx="338137" cy="231775"/>
          </a:xfrm>
          <a:prstGeom prst="chevron">
            <a:avLst>
              <a:gd name="adj" fmla="val 36473"/>
            </a:avLst>
          </a:prstGeom>
          <a:gradFill rotWithShape="1">
            <a:gsLst>
              <a:gs pos="0">
                <a:srgbClr val="AABDF4"/>
              </a:gs>
              <a:gs pos="100000">
                <a:schemeClr val="accent2"/>
              </a:gs>
            </a:gsLst>
            <a:lin ang="5400000" scaled="1"/>
          </a:gradFill>
          <a:ln w="25400">
            <a:solidFill>
              <a:schemeClr val="accent2"/>
            </a:solidFill>
            <a:miter lim="800000"/>
            <a:headEnd/>
            <a:tailEnd/>
          </a:ln>
        </p:spPr>
        <p:txBody>
          <a:bodyPr wrap="none" lIns="91432" tIns="45716" rIns="91432" bIns="45716"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08" name="Group 210"/>
          <p:cNvGrpSpPr>
            <a:grpSpLocks/>
          </p:cNvGrpSpPr>
          <p:nvPr/>
        </p:nvGrpSpPr>
        <p:grpSpPr bwMode="auto">
          <a:xfrm>
            <a:off x="3505200" y="4724400"/>
            <a:ext cx="1295400" cy="1771650"/>
            <a:chOff x="2208" y="2976"/>
            <a:chExt cx="816" cy="1116"/>
          </a:xfrm>
        </p:grpSpPr>
        <p:sp>
          <p:nvSpPr>
            <p:cNvPr id="331959" name="AutoShape 180"/>
            <p:cNvSpPr>
              <a:spLocks noChangeArrowheads="1"/>
            </p:cNvSpPr>
            <p:nvPr/>
          </p:nvSpPr>
          <p:spPr bwMode="auto">
            <a:xfrm rot="5400000">
              <a:off x="2482" y="2990"/>
              <a:ext cx="185" cy="158"/>
            </a:xfrm>
            <a:prstGeom prst="chevron">
              <a:avLst>
                <a:gd name="adj" fmla="val 29272"/>
              </a:avLst>
            </a:prstGeom>
            <a:gradFill rotWithShape="1">
              <a:gsLst>
                <a:gs pos="0">
                  <a:srgbClr val="AABDF4"/>
                </a:gs>
                <a:gs pos="100000">
                  <a:schemeClr val="accent2"/>
                </a:gs>
              </a:gsLst>
              <a:lin ang="5400000" scaled="1"/>
            </a:gradFill>
            <a:ln w="25400">
              <a:solidFill>
                <a:schemeClr val="accent2"/>
              </a:solidFill>
              <a:miter lim="800000"/>
              <a:headEnd/>
              <a:tailEnd/>
            </a:ln>
          </p:spPr>
          <p:txBody>
            <a:bodyPr rot="10800000" vert="eaVert"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pic>
          <p:nvPicPr>
            <p:cNvPr id="331960" name="Picture 2" descr="http://www.sqlusa.com/images/animated/cubedw.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24" y="3216"/>
              <a:ext cx="656" cy="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1961" name="Text Box 163"/>
            <p:cNvSpPr txBox="1">
              <a:spLocks noChangeArrowheads="1"/>
            </p:cNvSpPr>
            <p:nvPr/>
          </p:nvSpPr>
          <p:spPr bwMode="auto">
            <a:xfrm>
              <a:off x="2208" y="3888"/>
              <a:ext cx="81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1500"/>
                <a:t>TextCube™</a:t>
              </a:r>
              <a:endParaRPr altLang="zh-CN" sz="1500" noProof="1"/>
            </a:p>
          </p:txBody>
        </p:sp>
      </p:grpSp>
      <p:sp>
        <p:nvSpPr>
          <p:cNvPr id="395" name="Text Box 182"/>
          <p:cNvSpPr txBox="1">
            <a:spLocks noChangeArrowheads="1"/>
          </p:cNvSpPr>
          <p:nvPr/>
        </p:nvSpPr>
        <p:spPr bwMode="auto">
          <a:xfrm>
            <a:off x="6553200" y="1524000"/>
            <a:ext cx="2185988" cy="692150"/>
          </a:xfrm>
          <a:prstGeom prst="rect">
            <a:avLst/>
          </a:prstGeom>
          <a:noFill/>
          <a:ln w="9525">
            <a:noFill/>
            <a:miter lim="800000"/>
            <a:headEnd/>
            <a:tailEnd/>
          </a:ln>
          <a:effectLst/>
        </p:spPr>
        <p:txBody>
          <a:bodyPr wrap="none"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1300">
                <a:effectLst>
                  <a:outerShdw blurRad="38100" dist="38100" dir="2700000" algn="tl">
                    <a:srgbClr val="C0C0C0"/>
                  </a:outerShdw>
                </a:effectLst>
                <a:latin typeface="Verdana" charset="0"/>
              </a:rPr>
              <a:t>现象：告诉我们发生了什么</a:t>
            </a:r>
            <a:endParaRPr lang="en-US" altLang="zh-CN" sz="1300">
              <a:effectLst>
                <a:outerShdw blurRad="38100" dist="38100" dir="2700000" algn="tl">
                  <a:srgbClr val="C0C0C0"/>
                </a:outerShdw>
              </a:effectLst>
              <a:latin typeface="Verdana" charset="0"/>
            </a:endParaRPr>
          </a:p>
          <a:p>
            <a:pPr eaLnBrk="1" hangingPunct="1"/>
            <a:r>
              <a:rPr lang="zh-CN" altLang="en-US" sz="1300">
                <a:effectLst>
                  <a:outerShdw blurRad="38100" dist="38100" dir="2700000" algn="tl">
                    <a:srgbClr val="C0C0C0"/>
                  </a:outerShdw>
                </a:effectLst>
                <a:latin typeface="Verdana" charset="0"/>
              </a:rPr>
              <a:t>挖掘：现象后面的根源原因</a:t>
            </a:r>
            <a:endParaRPr lang="en-US" altLang="zh-CN" sz="1300">
              <a:effectLst>
                <a:outerShdw blurRad="38100" dist="38100" dir="2700000" algn="tl">
                  <a:srgbClr val="C0C0C0"/>
                </a:outerShdw>
              </a:effectLst>
              <a:latin typeface="Verdana" charset="0"/>
            </a:endParaRPr>
          </a:p>
          <a:p>
            <a:pPr eaLnBrk="1" hangingPunct="1"/>
            <a:r>
              <a:rPr lang="zh-CN" altLang="en-US" sz="1300">
                <a:effectLst>
                  <a:outerShdw blurRad="38100" dist="38100" dir="2700000" algn="tl">
                    <a:srgbClr val="C0C0C0"/>
                  </a:outerShdw>
                </a:effectLst>
                <a:latin typeface="Verdana" charset="0"/>
              </a:rPr>
              <a:t>分析：趋势和变化</a:t>
            </a:r>
            <a:endParaRPr lang="en-US" altLang="zh-CN" sz="1300">
              <a:latin typeface="Verdana" charset="0"/>
            </a:endParaRPr>
          </a:p>
        </p:txBody>
      </p:sp>
      <p:sp>
        <p:nvSpPr>
          <p:cNvPr id="396" name="AutoShape 202"/>
          <p:cNvSpPr>
            <a:spLocks noChangeArrowheads="1"/>
          </p:cNvSpPr>
          <p:nvPr/>
        </p:nvSpPr>
        <p:spPr bwMode="auto">
          <a:xfrm>
            <a:off x="5715000" y="3429000"/>
            <a:ext cx="311150" cy="234950"/>
          </a:xfrm>
          <a:prstGeom prst="chevron">
            <a:avLst>
              <a:gd name="adj" fmla="val 33108"/>
            </a:avLst>
          </a:prstGeom>
          <a:gradFill rotWithShape="1">
            <a:gsLst>
              <a:gs pos="0">
                <a:srgbClr val="AABDF4"/>
              </a:gs>
              <a:gs pos="100000">
                <a:schemeClr val="accent2"/>
              </a:gs>
            </a:gsLst>
            <a:lin ang="5400000" scaled="1"/>
          </a:gradFill>
          <a:ln w="25400">
            <a:solidFill>
              <a:schemeClr val="accent2"/>
            </a:solidFill>
            <a:miter lim="800000"/>
            <a:headEnd/>
            <a:tailEnd/>
          </a:ln>
        </p:spPr>
        <p:txBody>
          <a:bodyPr wrap="none" lIns="91432" tIns="45716" rIns="91432" bIns="45716"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grpSp>
        <p:nvGrpSpPr>
          <p:cNvPr id="309" name="Group 211"/>
          <p:cNvGrpSpPr>
            <a:grpSpLocks/>
          </p:cNvGrpSpPr>
          <p:nvPr/>
        </p:nvGrpSpPr>
        <p:grpSpPr bwMode="auto">
          <a:xfrm>
            <a:off x="6081713" y="2201863"/>
            <a:ext cx="2794000" cy="3094037"/>
            <a:chOff x="6081713" y="2201863"/>
            <a:chExt cx="2794000" cy="3094037"/>
          </a:xfrm>
        </p:grpSpPr>
        <p:grpSp>
          <p:nvGrpSpPr>
            <p:cNvPr id="331965" name="Group 208"/>
            <p:cNvGrpSpPr>
              <a:grpSpLocks/>
            </p:cNvGrpSpPr>
            <p:nvPr/>
          </p:nvGrpSpPr>
          <p:grpSpPr bwMode="auto">
            <a:xfrm>
              <a:off x="6081713" y="2201863"/>
              <a:ext cx="2794000" cy="3094037"/>
              <a:chOff x="6081713" y="2201863"/>
              <a:chExt cx="2794000" cy="3094037"/>
            </a:xfrm>
          </p:grpSpPr>
          <p:pic>
            <p:nvPicPr>
              <p:cNvPr id="331966" name="Picture 5" descr="monitor_csi4"/>
              <p:cNvPicPr>
                <a:picLocks noChangeAspect="1" noChangeArrowheads="1"/>
              </p:cNvPicPr>
              <p:nvPr/>
            </p:nvPicPr>
            <p:blipFill>
              <a:blip r:embed="rId6">
                <a:extLst>
                  <a:ext uri="{28A0092B-C50C-407E-A947-70E740481C1C}">
                    <a14:useLocalDpi xmlns:a14="http://schemas.microsoft.com/office/drawing/2010/main" val="0"/>
                  </a:ext>
                </a:extLst>
              </a:blip>
              <a:srcRect l="10870" r="21489" b="9982"/>
              <a:stretch>
                <a:fillRect/>
              </a:stretch>
            </p:blipFill>
            <p:spPr bwMode="auto">
              <a:xfrm>
                <a:off x="6081713" y="2201863"/>
                <a:ext cx="2794000"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1967" name="Group 183"/>
              <p:cNvGrpSpPr>
                <a:grpSpLocks/>
              </p:cNvGrpSpPr>
              <p:nvPr/>
            </p:nvGrpSpPr>
            <p:grpSpPr bwMode="auto">
              <a:xfrm>
                <a:off x="7137400" y="2341563"/>
                <a:ext cx="1685925" cy="811212"/>
                <a:chOff x="4560" y="1536"/>
                <a:chExt cx="1056" cy="576"/>
              </a:xfrm>
            </p:grpSpPr>
            <p:sp>
              <p:nvSpPr>
                <p:cNvPr id="331968" name="Rectangle 184"/>
                <p:cNvSpPr>
                  <a:spLocks noChangeArrowheads="1"/>
                </p:cNvSpPr>
                <p:nvPr/>
              </p:nvSpPr>
              <p:spPr bwMode="auto">
                <a:xfrm>
                  <a:off x="4560" y="1536"/>
                  <a:ext cx="1008" cy="576"/>
                </a:xfrm>
                <a:prstGeom prst="rect">
                  <a:avLst/>
                </a:prstGeom>
                <a:solidFill>
                  <a:schemeClr val="bg1">
                    <a:alpha val="89803"/>
                  </a:schemeClr>
                </a:solidFill>
                <a:ln w="28575">
                  <a:solidFill>
                    <a:schemeClr val="accent2"/>
                  </a:solidFill>
                  <a:miter lim="800000"/>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31969" name="Oval 185"/>
                <p:cNvSpPr>
                  <a:spLocks noChangeAspect="1" noChangeArrowheads="1"/>
                </p:cNvSpPr>
                <p:nvPr/>
              </p:nvSpPr>
              <p:spPr bwMode="auto">
                <a:xfrm>
                  <a:off x="4608" y="1774"/>
                  <a:ext cx="108" cy="108"/>
                </a:xfrm>
                <a:prstGeom prst="ellipse">
                  <a:avLst/>
                </a:prstGeom>
                <a:gradFill rotWithShape="1">
                  <a:gsLst>
                    <a:gs pos="0">
                      <a:srgbClr val="990099"/>
                    </a:gs>
                    <a:gs pos="100000">
                      <a:srgbClr val="9900CC"/>
                    </a:gs>
                  </a:gsLst>
                  <a:lin ang="2700000" scaled="1"/>
                </a:gradFill>
                <a:ln w="25400">
                  <a:solidFill>
                    <a:srgbClr val="660066"/>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31970" name="Oval 186"/>
                <p:cNvSpPr>
                  <a:spLocks noChangeAspect="1" noChangeArrowheads="1"/>
                </p:cNvSpPr>
                <p:nvPr/>
              </p:nvSpPr>
              <p:spPr bwMode="auto">
                <a:xfrm>
                  <a:off x="4608" y="1962"/>
                  <a:ext cx="108" cy="108"/>
                </a:xfrm>
                <a:prstGeom prst="ellipse">
                  <a:avLst/>
                </a:prstGeom>
                <a:gradFill rotWithShape="1">
                  <a:gsLst>
                    <a:gs pos="0">
                      <a:srgbClr val="CC6600"/>
                    </a:gs>
                    <a:gs pos="100000">
                      <a:srgbClr val="FF9933"/>
                    </a:gs>
                  </a:gsLst>
                  <a:lin ang="2700000" scaled="1"/>
                </a:gradFill>
                <a:ln w="25400">
                  <a:solidFill>
                    <a:srgbClr val="990000"/>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331971" name="Oval 187"/>
                <p:cNvSpPr>
                  <a:spLocks noChangeAspect="1" noChangeArrowheads="1"/>
                </p:cNvSpPr>
                <p:nvPr/>
              </p:nvSpPr>
              <p:spPr bwMode="auto">
                <a:xfrm>
                  <a:off x="4612" y="1588"/>
                  <a:ext cx="105" cy="105"/>
                </a:xfrm>
                <a:prstGeom prst="ellipse">
                  <a:avLst/>
                </a:prstGeom>
                <a:gradFill rotWithShape="1">
                  <a:gsLst>
                    <a:gs pos="0">
                      <a:srgbClr val="990033"/>
                    </a:gs>
                    <a:gs pos="100000">
                      <a:srgbClr val="FF0066"/>
                    </a:gs>
                  </a:gsLst>
                  <a:lin ang="2700000" scaled="1"/>
                </a:gradFill>
                <a:ln w="25400">
                  <a:solidFill>
                    <a:srgbClr val="990033"/>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en-US"/>
                </a:p>
              </p:txBody>
            </p:sp>
            <p:sp>
              <p:nvSpPr>
                <p:cNvPr id="406" name="Text Box 188"/>
                <p:cNvSpPr txBox="1">
                  <a:spLocks noChangeArrowheads="1"/>
                </p:cNvSpPr>
                <p:nvPr/>
              </p:nvSpPr>
              <p:spPr bwMode="auto">
                <a:xfrm>
                  <a:off x="4776" y="1591"/>
                  <a:ext cx="699" cy="108"/>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sz="1000">
                      <a:effectLst>
                        <a:outerShdw blurRad="38100" dist="38100" dir="2700000" algn="tl">
                          <a:srgbClr val="C0C0C0"/>
                        </a:outerShdw>
                      </a:effectLst>
                      <a:latin typeface="Verdana" charset="0"/>
                    </a:rPr>
                    <a:t>超长通话发生原因</a:t>
                  </a:r>
                </a:p>
              </p:txBody>
            </p:sp>
            <p:sp>
              <p:nvSpPr>
                <p:cNvPr id="407" name="Text Box 189"/>
                <p:cNvSpPr txBox="1">
                  <a:spLocks noChangeArrowheads="1"/>
                </p:cNvSpPr>
                <p:nvPr/>
              </p:nvSpPr>
              <p:spPr bwMode="auto">
                <a:xfrm>
                  <a:off x="4782" y="1774"/>
                  <a:ext cx="792" cy="109"/>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sz="1000">
                      <a:effectLst>
                        <a:outerShdw blurRad="38100" dist="38100" dir="2700000" algn="tl">
                          <a:srgbClr val="C0C0C0"/>
                        </a:outerShdw>
                      </a:effectLst>
                      <a:latin typeface="Verdana" charset="0"/>
                    </a:rPr>
                    <a:t>失败营销</a:t>
                  </a:r>
                  <a:r>
                    <a:rPr lang="en-US" altLang="zh-CN" sz="1000">
                      <a:effectLst>
                        <a:outerShdw blurRad="38100" dist="38100" dir="2700000" algn="tl">
                          <a:srgbClr val="C0C0C0"/>
                        </a:outerShdw>
                      </a:effectLst>
                      <a:latin typeface="Verdana" charset="0"/>
                    </a:rPr>
                    <a:t>/</a:t>
                  </a:r>
                  <a:r>
                    <a:rPr lang="zh-CN" altLang="en-US" sz="1000">
                      <a:effectLst>
                        <a:outerShdw blurRad="38100" dist="38100" dir="2700000" algn="tl">
                          <a:srgbClr val="C0C0C0"/>
                        </a:outerShdw>
                      </a:effectLst>
                      <a:latin typeface="Verdana" charset="0"/>
                    </a:rPr>
                    <a:t>未续保分析</a:t>
                  </a:r>
                </a:p>
              </p:txBody>
            </p:sp>
            <p:sp>
              <p:nvSpPr>
                <p:cNvPr id="408" name="Text Box 190"/>
                <p:cNvSpPr txBox="1">
                  <a:spLocks noChangeArrowheads="1"/>
                </p:cNvSpPr>
                <p:nvPr/>
              </p:nvSpPr>
              <p:spPr bwMode="auto">
                <a:xfrm>
                  <a:off x="4782" y="1971"/>
                  <a:ext cx="834" cy="109"/>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sz="1000">
                      <a:effectLst>
                        <a:outerShdw blurRad="38100" dist="38100" dir="2700000" algn="tl">
                          <a:srgbClr val="C0C0C0"/>
                        </a:outerShdw>
                      </a:effectLst>
                      <a:latin typeface="Verdana" charset="0"/>
                    </a:rPr>
                    <a:t>座席话术合规分析</a:t>
                  </a:r>
                </a:p>
              </p:txBody>
            </p:sp>
            <p:grpSp>
              <p:nvGrpSpPr>
                <p:cNvPr id="331975" name="Group 191"/>
                <p:cNvGrpSpPr>
                  <a:grpSpLocks/>
                </p:cNvGrpSpPr>
                <p:nvPr/>
              </p:nvGrpSpPr>
              <p:grpSpPr bwMode="auto">
                <a:xfrm>
                  <a:off x="4582" y="1974"/>
                  <a:ext cx="92" cy="100"/>
                  <a:chOff x="4807" y="2496"/>
                  <a:chExt cx="137" cy="148"/>
                </a:xfrm>
              </p:grpSpPr>
              <p:sp>
                <p:nvSpPr>
                  <p:cNvPr id="331976" name="Freeform 192"/>
                  <p:cNvSpPr>
                    <a:spLocks/>
                  </p:cNvSpPr>
                  <p:nvPr/>
                </p:nvSpPr>
                <p:spPr bwMode="auto">
                  <a:xfrm>
                    <a:off x="4821" y="2524"/>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977" name="Freeform 193"/>
                  <p:cNvSpPr>
                    <a:spLocks/>
                  </p:cNvSpPr>
                  <p:nvPr/>
                </p:nvSpPr>
                <p:spPr bwMode="auto">
                  <a:xfrm>
                    <a:off x="4807" y="2496"/>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978" name="Group 194"/>
                <p:cNvGrpSpPr>
                  <a:grpSpLocks/>
                </p:cNvGrpSpPr>
                <p:nvPr/>
              </p:nvGrpSpPr>
              <p:grpSpPr bwMode="auto">
                <a:xfrm>
                  <a:off x="4582" y="1786"/>
                  <a:ext cx="92" cy="100"/>
                  <a:chOff x="4807" y="2496"/>
                  <a:chExt cx="137" cy="148"/>
                </a:xfrm>
              </p:grpSpPr>
              <p:sp>
                <p:nvSpPr>
                  <p:cNvPr id="331979" name="Freeform 195"/>
                  <p:cNvSpPr>
                    <a:spLocks/>
                  </p:cNvSpPr>
                  <p:nvPr/>
                </p:nvSpPr>
                <p:spPr bwMode="auto">
                  <a:xfrm>
                    <a:off x="4821" y="2524"/>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980" name="Freeform 196"/>
                  <p:cNvSpPr>
                    <a:spLocks/>
                  </p:cNvSpPr>
                  <p:nvPr/>
                </p:nvSpPr>
                <p:spPr bwMode="auto">
                  <a:xfrm>
                    <a:off x="4807" y="2496"/>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1981" name="Group 197"/>
                <p:cNvGrpSpPr>
                  <a:grpSpLocks/>
                </p:cNvGrpSpPr>
                <p:nvPr/>
              </p:nvGrpSpPr>
              <p:grpSpPr bwMode="auto">
                <a:xfrm>
                  <a:off x="4583" y="1598"/>
                  <a:ext cx="92" cy="100"/>
                  <a:chOff x="4807" y="2496"/>
                  <a:chExt cx="137" cy="148"/>
                </a:xfrm>
              </p:grpSpPr>
              <p:sp>
                <p:nvSpPr>
                  <p:cNvPr id="331982" name="Freeform 198"/>
                  <p:cNvSpPr>
                    <a:spLocks/>
                  </p:cNvSpPr>
                  <p:nvPr/>
                </p:nvSpPr>
                <p:spPr bwMode="auto">
                  <a:xfrm>
                    <a:off x="4821" y="2524"/>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983" name="Freeform 199"/>
                  <p:cNvSpPr>
                    <a:spLocks/>
                  </p:cNvSpPr>
                  <p:nvPr/>
                </p:nvSpPr>
                <p:spPr bwMode="auto">
                  <a:xfrm>
                    <a:off x="4807" y="2496"/>
                    <a:ext cx="49" cy="59"/>
                  </a:xfrm>
                  <a:custGeom>
                    <a:avLst/>
                    <a:gdLst>
                      <a:gd name="T0" fmla="*/ 1 w 76"/>
                      <a:gd name="T1" fmla="*/ 25 h 59"/>
                      <a:gd name="T2" fmla="*/ 1 w 76"/>
                      <a:gd name="T3" fmla="*/ 59 h 59"/>
                      <a:gd name="T4" fmla="*/ 1 w 76"/>
                      <a:gd name="T5" fmla="*/ 1 h 59"/>
                      <a:gd name="T6" fmla="*/ 1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pic>
          <p:nvPicPr>
            <p:cNvPr id="33198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3429000"/>
              <a:ext cx="1966202" cy="100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0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6"/>
                                        </p:tgtEl>
                                        <p:attrNameLst>
                                          <p:attrName>style.visibility</p:attrName>
                                        </p:attrNameLst>
                                      </p:cBhvr>
                                      <p:to>
                                        <p:strVal val="visible"/>
                                      </p:to>
                                    </p:set>
                                  </p:childTnLst>
                                </p:cTn>
                              </p:par>
                              <p:par>
                                <p:cTn id="33" presetID="10" presetClass="entr" presetSubtype="0" fill="hold" nodeType="withEffect">
                                  <p:stCondLst>
                                    <p:cond delay="0"/>
                                  </p:stCondLst>
                                  <p:childTnLst>
                                    <p:set>
                                      <p:cBhvr>
                                        <p:cTn id="34" dur="1" fill="hold">
                                          <p:stCondLst>
                                            <p:cond delay="0"/>
                                          </p:stCondLst>
                                        </p:cTn>
                                        <p:tgtEl>
                                          <p:spTgt spid="309"/>
                                        </p:tgtEl>
                                        <p:attrNameLst>
                                          <p:attrName>style.visibility</p:attrName>
                                        </p:attrNameLst>
                                      </p:cBhvr>
                                      <p:to>
                                        <p:strVal val="visible"/>
                                      </p:to>
                                    </p:set>
                                    <p:animEffect transition="in" filter="fade">
                                      <p:cBhvr>
                                        <p:cTn id="35" dur="500"/>
                                        <p:tgtEl>
                                          <p:spTgt spid="309"/>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animBg="1"/>
      <p:bldP spid="387" grpId="0" animBg="1"/>
      <p:bldP spid="388" grpId="0" animBg="1"/>
      <p:bldP spid="389" grpId="0" animBg="1"/>
      <p:bldP spid="390" grpId="0" animBg="1"/>
      <p:bldP spid="395" grpId="0"/>
      <p:bldP spid="39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body" idx="4294967295"/>
          </p:nvPr>
        </p:nvSpPr>
        <p:spPr>
          <a:xfrm>
            <a:off x="457200" y="914400"/>
            <a:ext cx="8077200" cy="746125"/>
          </a:xfrm>
        </p:spPr>
        <p:txBody>
          <a:bodyPr/>
          <a:lstStyle/>
          <a:p>
            <a:pPr marL="533400" indent="-533400" algn="ctr">
              <a:lnSpc>
                <a:spcPct val="90000"/>
              </a:lnSpc>
              <a:buFontTx/>
              <a:buNone/>
            </a:pPr>
            <a:r>
              <a:rPr lang="en-US" altLang="zh-CN" b="1">
                <a:ea typeface="宋体" charset="0"/>
              </a:rPr>
              <a:t>Verint</a:t>
            </a:r>
            <a:r>
              <a:rPr lang="zh-CN" altLang="en-US" b="1">
                <a:ea typeface="宋体" charset="0"/>
              </a:rPr>
              <a:t>专利的语音分析技术</a:t>
            </a:r>
            <a:endParaRPr lang="en-US" altLang="zh-CN">
              <a:ea typeface="宋体" charset="0"/>
            </a:endParaRPr>
          </a:p>
        </p:txBody>
      </p:sp>
      <p:sp>
        <p:nvSpPr>
          <p:cNvPr id="277507" name="Rectangle 3"/>
          <p:cNvSpPr>
            <a:spLocks noGrp="1" noChangeArrowheads="1"/>
          </p:cNvSpPr>
          <p:nvPr>
            <p:ph type="title" idx="4294967295"/>
          </p:nvPr>
        </p:nvSpPr>
        <p:spPr>
          <a:xfrm>
            <a:off x="257175" y="-87313"/>
            <a:ext cx="8229600" cy="960438"/>
          </a:xfrm>
        </p:spPr>
        <p:txBody>
          <a:bodyPr/>
          <a:lstStyle/>
          <a:p>
            <a:r>
              <a:rPr lang="zh-CN" altLang="en-US">
                <a:effectLst>
                  <a:outerShdw blurRad="38100" dist="38100" dir="2700000" algn="tl">
                    <a:srgbClr val="C0C0C0"/>
                  </a:outerShdw>
                </a:effectLst>
                <a:latin typeface="黑体" charset="0"/>
                <a:ea typeface="黑体" charset="0"/>
              </a:rPr>
              <a:t>完整语义索引</a:t>
            </a:r>
            <a:endParaRPr lang="en-US" altLang="zh-CN">
              <a:effectLst>
                <a:outerShdw blurRad="38100" dist="38100" dir="2700000" algn="tl">
                  <a:srgbClr val="C0C0C0"/>
                </a:outerShdw>
              </a:effectLst>
              <a:latin typeface="黑体" charset="0"/>
              <a:ea typeface="黑体" charset="0"/>
            </a:endParaRPr>
          </a:p>
        </p:txBody>
      </p:sp>
      <p:sp>
        <p:nvSpPr>
          <p:cNvPr id="146436" name="Rectangle 4"/>
          <p:cNvSpPr>
            <a:spLocks noChangeArrowheads="1"/>
          </p:cNvSpPr>
          <p:nvPr/>
        </p:nvSpPr>
        <p:spPr bwMode="auto">
          <a:xfrm>
            <a:off x="466725" y="2786063"/>
            <a:ext cx="8677275" cy="2832100"/>
          </a:xfrm>
          <a:prstGeom prst="rect">
            <a:avLst/>
          </a:prstGeom>
          <a:noFill/>
          <a:ln w="9525">
            <a:noFill/>
            <a:miter lim="800000"/>
            <a:headEnd/>
            <a:tailEnd/>
          </a:ln>
        </p:spPr>
        <p:txBody>
          <a:bodyPr/>
          <a:lstStyle>
            <a:lvl1pPr marL="342900" indent="-342900"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90000"/>
              </a:lnSpc>
              <a:spcBef>
                <a:spcPct val="20000"/>
              </a:spcBef>
            </a:pPr>
            <a:endParaRPr lang="en-US" altLang="zh-CN" sz="2000" b="1">
              <a:latin typeface="Verdana" charset="0"/>
            </a:endParaRPr>
          </a:p>
          <a:p>
            <a:pPr>
              <a:lnSpc>
                <a:spcPct val="90000"/>
              </a:lnSpc>
              <a:spcBef>
                <a:spcPct val="20000"/>
              </a:spcBef>
              <a:buFontTx/>
              <a:buChar char="•"/>
            </a:pPr>
            <a:r>
              <a:rPr lang="zh-CN" altLang="en-US" sz="2000" b="1">
                <a:solidFill>
                  <a:schemeClr val="accent2"/>
                </a:solidFill>
                <a:effectLst>
                  <a:outerShdw blurRad="38100" dist="38100" dir="2700000" algn="tl">
                    <a:srgbClr val="C0C0C0"/>
                  </a:outerShdw>
                </a:effectLst>
                <a:latin typeface="Verdana" charset="0"/>
              </a:rPr>
              <a:t>同时使用</a:t>
            </a:r>
            <a:r>
              <a:rPr lang="en-US" altLang="zh-CN" sz="2000" b="1">
                <a:solidFill>
                  <a:schemeClr val="accent2"/>
                </a:solidFill>
                <a:effectLst>
                  <a:outerShdw blurRad="38100" dist="38100" dir="2700000" algn="tl">
                    <a:srgbClr val="C0C0C0"/>
                  </a:outerShdw>
                </a:effectLst>
                <a:latin typeface="Verdana" charset="0"/>
              </a:rPr>
              <a:t>Phonetics</a:t>
            </a:r>
            <a:r>
              <a:rPr lang="zh-CN" altLang="en-US" sz="2000" b="1">
                <a:solidFill>
                  <a:schemeClr val="accent2"/>
                </a:solidFill>
                <a:effectLst>
                  <a:outerShdw blurRad="38100" dist="38100" dir="2700000" algn="tl">
                    <a:srgbClr val="C0C0C0"/>
                  </a:outerShdw>
                </a:effectLst>
                <a:latin typeface="Verdana" charset="0"/>
              </a:rPr>
              <a:t>（语音学） 和 </a:t>
            </a:r>
            <a:r>
              <a:rPr lang="en-US" altLang="zh-CN" sz="2000" b="1">
                <a:solidFill>
                  <a:schemeClr val="accent2"/>
                </a:solidFill>
                <a:effectLst>
                  <a:outerShdw blurRad="38100" dist="38100" dir="2700000" algn="tl">
                    <a:srgbClr val="C0C0C0"/>
                  </a:outerShdw>
                </a:effectLst>
                <a:latin typeface="Verdana" charset="0"/>
              </a:rPr>
              <a:t>LVCSR</a:t>
            </a:r>
            <a:r>
              <a:rPr lang="zh-CN" altLang="en-US" sz="2000" b="1">
                <a:solidFill>
                  <a:schemeClr val="accent2"/>
                </a:solidFill>
                <a:effectLst>
                  <a:outerShdw blurRad="38100" dist="38100" dir="2700000" algn="tl">
                    <a:srgbClr val="C0C0C0"/>
                  </a:outerShdw>
                </a:effectLst>
                <a:latin typeface="Verdana" charset="0"/>
              </a:rPr>
              <a:t>（</a:t>
            </a:r>
            <a:r>
              <a:rPr lang="en-US" altLang="zh-CN" b="1">
                <a:effectLst>
                  <a:outerShdw blurRad="38100" dist="38100" dir="2700000" algn="tl">
                    <a:srgbClr val="C0C0C0"/>
                  </a:outerShdw>
                </a:effectLst>
              </a:rPr>
              <a:t>Large</a:t>
            </a:r>
            <a:r>
              <a:rPr lang="en-US" altLang="zh-CN" sz="2000" b="1">
                <a:solidFill>
                  <a:schemeClr val="accent2"/>
                </a:solidFill>
                <a:effectLst>
                  <a:outerShdw blurRad="38100" dist="38100" dir="2700000" algn="tl">
                    <a:srgbClr val="C0C0C0"/>
                  </a:outerShdw>
                </a:effectLst>
                <a:latin typeface="Verdana" charset="0"/>
              </a:rPr>
              <a:t> </a:t>
            </a:r>
            <a:r>
              <a:rPr lang="en-US" altLang="zh-CN" b="1">
                <a:effectLst>
                  <a:outerShdw blurRad="38100" dist="38100" dir="2700000" algn="tl">
                    <a:srgbClr val="C0C0C0"/>
                  </a:outerShdw>
                </a:effectLst>
              </a:rPr>
              <a:t>Vocabulary Continuous Speech Recognition</a:t>
            </a:r>
            <a:r>
              <a:rPr lang="en-US" altLang="zh-CN"/>
              <a:t> </a:t>
            </a:r>
            <a:r>
              <a:rPr lang="zh-CN" altLang="en-US" sz="2000" b="1">
                <a:solidFill>
                  <a:schemeClr val="accent2"/>
                </a:solidFill>
                <a:effectLst>
                  <a:outerShdw blurRad="38100" dist="38100" dir="2700000" algn="tl">
                    <a:srgbClr val="C0C0C0"/>
                  </a:outerShdw>
                </a:effectLst>
                <a:latin typeface="Verdana" charset="0"/>
              </a:rPr>
              <a:t>大量词汇连续语音识别） 分析技术</a:t>
            </a:r>
            <a:endParaRPr lang="en-US" altLang="zh-CN" sz="2000" b="1">
              <a:solidFill>
                <a:schemeClr val="accent2"/>
              </a:solidFill>
              <a:effectLst>
                <a:outerShdw blurRad="38100" dist="38100" dir="2700000" algn="tl">
                  <a:srgbClr val="C0C0C0"/>
                </a:outerShdw>
              </a:effectLst>
              <a:latin typeface="Verdana" charset="0"/>
            </a:endParaRPr>
          </a:p>
          <a:p>
            <a:pPr lvl="1">
              <a:lnSpc>
                <a:spcPct val="90000"/>
              </a:lnSpc>
              <a:spcBef>
                <a:spcPct val="20000"/>
              </a:spcBef>
              <a:buFontTx/>
              <a:buChar char="–"/>
            </a:pPr>
            <a:r>
              <a:rPr lang="zh-CN" altLang="en-US">
                <a:latin typeface="Verdana" charset="0"/>
              </a:rPr>
              <a:t>针对所有的通话内容</a:t>
            </a:r>
            <a:endParaRPr lang="en-US" altLang="zh-CN">
              <a:latin typeface="Verdana" charset="0"/>
            </a:endParaRPr>
          </a:p>
          <a:p>
            <a:pPr>
              <a:lnSpc>
                <a:spcPct val="90000"/>
              </a:lnSpc>
              <a:spcBef>
                <a:spcPct val="20000"/>
              </a:spcBef>
              <a:buFontTx/>
              <a:buChar char="•"/>
            </a:pPr>
            <a:r>
              <a:rPr lang="zh-CN" altLang="en-US" sz="2000" b="1">
                <a:solidFill>
                  <a:schemeClr val="accent2"/>
                </a:solidFill>
                <a:latin typeface="Verdana" charset="0"/>
              </a:rPr>
              <a:t>分析结果源于实际语音以及上下文关系</a:t>
            </a:r>
            <a:endParaRPr lang="en-US" altLang="zh-CN" sz="2000" b="1">
              <a:solidFill>
                <a:schemeClr val="accent2"/>
              </a:solidFill>
              <a:latin typeface="Verdana" charset="0"/>
            </a:endParaRPr>
          </a:p>
          <a:p>
            <a:pPr lvl="1">
              <a:lnSpc>
                <a:spcPct val="90000"/>
              </a:lnSpc>
              <a:spcBef>
                <a:spcPct val="20000"/>
              </a:spcBef>
              <a:buFontTx/>
              <a:buChar char="–"/>
            </a:pPr>
            <a:r>
              <a:rPr lang="zh-CN" altLang="en-US">
                <a:latin typeface="Verdana" charset="0"/>
              </a:rPr>
              <a:t>在每一通电话中识别每一个单词和词组</a:t>
            </a:r>
            <a:endParaRPr lang="en-US" altLang="zh-CN">
              <a:latin typeface="Verdana" charset="0"/>
            </a:endParaRPr>
          </a:p>
          <a:p>
            <a:pPr>
              <a:lnSpc>
                <a:spcPct val="90000"/>
              </a:lnSpc>
              <a:spcBef>
                <a:spcPct val="20000"/>
              </a:spcBef>
              <a:buFontTx/>
              <a:buChar char="•"/>
            </a:pPr>
            <a:r>
              <a:rPr lang="zh-CN" altLang="en-US" sz="2000" b="1">
                <a:solidFill>
                  <a:schemeClr val="accent2"/>
                </a:solidFill>
                <a:latin typeface="Verdana" charset="0"/>
              </a:rPr>
              <a:t>独特而强大的功能</a:t>
            </a:r>
            <a:endParaRPr lang="en-US" altLang="zh-CN" sz="2000" b="1">
              <a:solidFill>
                <a:schemeClr val="accent2"/>
              </a:solidFill>
              <a:latin typeface="Verdana" charset="0"/>
            </a:endParaRPr>
          </a:p>
          <a:p>
            <a:pPr lvl="1">
              <a:lnSpc>
                <a:spcPct val="90000"/>
              </a:lnSpc>
              <a:spcBef>
                <a:spcPct val="20000"/>
              </a:spcBef>
              <a:buFontTx/>
              <a:buChar char="–"/>
            </a:pPr>
            <a:r>
              <a:rPr lang="zh-CN" altLang="en-US">
                <a:latin typeface="Verdana" charset="0"/>
              </a:rPr>
              <a:t>查询结果即时返回，</a:t>
            </a:r>
            <a:endParaRPr lang="en-US" altLang="zh-CN">
              <a:latin typeface="Verdana" charset="0"/>
            </a:endParaRPr>
          </a:p>
          <a:p>
            <a:pPr lvl="1">
              <a:lnSpc>
                <a:spcPct val="90000"/>
              </a:lnSpc>
              <a:spcBef>
                <a:spcPct val="20000"/>
              </a:spcBef>
              <a:buFontTx/>
              <a:buChar char="–"/>
            </a:pPr>
            <a:r>
              <a:rPr lang="zh-CN" altLang="en-US">
                <a:latin typeface="Verdana" charset="0"/>
              </a:rPr>
              <a:t>自动提供查询关联词，</a:t>
            </a:r>
            <a:endParaRPr lang="en-US" altLang="zh-CN">
              <a:latin typeface="Verdana" charset="0"/>
            </a:endParaRPr>
          </a:p>
          <a:p>
            <a:pPr lvl="1">
              <a:lnSpc>
                <a:spcPct val="90000"/>
              </a:lnSpc>
              <a:spcBef>
                <a:spcPct val="20000"/>
              </a:spcBef>
              <a:buFontTx/>
              <a:buChar char="–"/>
            </a:pPr>
            <a:r>
              <a:rPr lang="zh-CN" altLang="en-US">
                <a:latin typeface="Verdana" charset="0"/>
              </a:rPr>
              <a:t>自动分析“根本原因”</a:t>
            </a:r>
            <a:r>
              <a:rPr lang="en-US" altLang="zh-CN">
                <a:latin typeface="Verdana" charset="0"/>
              </a:rPr>
              <a:t> </a:t>
            </a:r>
            <a:r>
              <a:rPr lang="zh-CN" altLang="en-US">
                <a:latin typeface="Verdana" charset="0"/>
              </a:rPr>
              <a:t>（</a:t>
            </a:r>
            <a:r>
              <a:rPr lang="en-US" altLang="zh-CN">
                <a:latin typeface="Verdana" charset="0"/>
              </a:rPr>
              <a:t>Root Cause</a:t>
            </a:r>
            <a:r>
              <a:rPr lang="zh-CN" altLang="en-US">
                <a:latin typeface="Verdana" charset="0"/>
              </a:rPr>
              <a:t>）</a:t>
            </a:r>
            <a:endParaRPr lang="en-US" altLang="zh-CN">
              <a:latin typeface="Verdana" charset="0"/>
            </a:endParaRPr>
          </a:p>
          <a:p>
            <a:pPr>
              <a:lnSpc>
                <a:spcPct val="90000"/>
              </a:lnSpc>
              <a:spcBef>
                <a:spcPct val="20000"/>
              </a:spcBef>
              <a:buFontTx/>
              <a:buChar char="•"/>
            </a:pPr>
            <a:r>
              <a:rPr lang="zh-CN" altLang="en-US" sz="2000" b="1">
                <a:solidFill>
                  <a:schemeClr val="accent2"/>
                </a:solidFill>
                <a:latin typeface="Verdana" charset="0"/>
              </a:rPr>
              <a:t>近似实时地分析结果</a:t>
            </a:r>
            <a:endParaRPr lang="en-US" altLang="zh-CN" sz="2000" b="1">
              <a:solidFill>
                <a:schemeClr val="accent2"/>
              </a:solidFill>
              <a:latin typeface="Verdana" charset="0"/>
            </a:endParaRPr>
          </a:p>
          <a:p>
            <a:pPr lvl="1">
              <a:lnSpc>
                <a:spcPct val="90000"/>
              </a:lnSpc>
              <a:spcBef>
                <a:spcPct val="20000"/>
              </a:spcBef>
              <a:buFontTx/>
              <a:buChar char="–"/>
            </a:pPr>
            <a:r>
              <a:rPr lang="zh-CN" altLang="en-US">
                <a:latin typeface="Verdana" charset="0"/>
              </a:rPr>
              <a:t>完整语义索引每</a:t>
            </a:r>
            <a:r>
              <a:rPr lang="en-US" altLang="zh-CN">
                <a:latin typeface="Verdana" charset="0"/>
              </a:rPr>
              <a:t>1</a:t>
            </a:r>
            <a:r>
              <a:rPr lang="zh-CN" altLang="en-US">
                <a:latin typeface="Verdana" charset="0"/>
              </a:rPr>
              <a:t>个小时自动更新</a:t>
            </a:r>
            <a:endParaRPr lang="en-US" altLang="zh-CN">
              <a:latin typeface="Verdana" charset="0"/>
            </a:endParaRPr>
          </a:p>
        </p:txBody>
      </p:sp>
      <p:grpSp>
        <p:nvGrpSpPr>
          <p:cNvPr id="332805" name="Group 168"/>
          <p:cNvGrpSpPr>
            <a:grpSpLocks/>
          </p:cNvGrpSpPr>
          <p:nvPr/>
        </p:nvGrpSpPr>
        <p:grpSpPr bwMode="auto">
          <a:xfrm>
            <a:off x="3429000" y="1214438"/>
            <a:ext cx="1831975" cy="1801812"/>
            <a:chOff x="2248" y="781"/>
            <a:chExt cx="1154" cy="1135"/>
          </a:xfrm>
        </p:grpSpPr>
        <p:sp>
          <p:nvSpPr>
            <p:cNvPr id="332806" name="AutoShape 10"/>
            <p:cNvSpPr>
              <a:spLocks noChangeArrowheads="1"/>
            </p:cNvSpPr>
            <p:nvPr/>
          </p:nvSpPr>
          <p:spPr bwMode="auto">
            <a:xfrm>
              <a:off x="2248" y="781"/>
              <a:ext cx="1154" cy="1135"/>
            </a:xfrm>
            <a:prstGeom prst="can">
              <a:avLst>
                <a:gd name="adj" fmla="val 25000"/>
              </a:avLst>
            </a:prstGeom>
            <a:gradFill rotWithShape="1">
              <a:gsLst>
                <a:gs pos="0">
                  <a:srgbClr val="AABDF4">
                    <a:alpha val="29999"/>
                  </a:srgbClr>
                </a:gs>
                <a:gs pos="100000">
                  <a:schemeClr val="accent2">
                    <a:alpha val="20000"/>
                  </a:schemeClr>
                </a:gs>
              </a:gsLst>
              <a:lin ang="5400000" scaled="1"/>
            </a:gradFill>
            <a:ln w="38100">
              <a:solidFill>
                <a:srgbClr val="003366"/>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807" name="Group 11"/>
            <p:cNvGrpSpPr>
              <a:grpSpLocks noChangeAspect="1"/>
            </p:cNvGrpSpPr>
            <p:nvPr/>
          </p:nvGrpSpPr>
          <p:grpSpPr bwMode="auto">
            <a:xfrm>
              <a:off x="2861" y="1644"/>
              <a:ext cx="170" cy="203"/>
              <a:chOff x="2974" y="3408"/>
              <a:chExt cx="316" cy="353"/>
            </a:xfrm>
          </p:grpSpPr>
          <p:sp>
            <p:nvSpPr>
              <p:cNvPr id="332808" name="AutoShape 12"/>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809" name="Group 13"/>
              <p:cNvGrpSpPr>
                <a:grpSpLocks noChangeAspect="1"/>
              </p:cNvGrpSpPr>
              <p:nvPr/>
            </p:nvGrpSpPr>
            <p:grpSpPr bwMode="auto">
              <a:xfrm>
                <a:off x="2976" y="3599"/>
                <a:ext cx="151" cy="162"/>
                <a:chOff x="2976" y="3599"/>
                <a:chExt cx="151" cy="162"/>
              </a:xfrm>
            </p:grpSpPr>
            <p:sp>
              <p:nvSpPr>
                <p:cNvPr id="332810" name="Oval 1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11" name="Freeform 1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12" name="Freeform 16"/>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13" name="Group 17"/>
              <p:cNvGrpSpPr>
                <a:grpSpLocks noChangeAspect="1"/>
              </p:cNvGrpSpPr>
              <p:nvPr/>
            </p:nvGrpSpPr>
            <p:grpSpPr bwMode="auto">
              <a:xfrm>
                <a:off x="2974" y="3408"/>
                <a:ext cx="151" cy="162"/>
                <a:chOff x="2976" y="3599"/>
                <a:chExt cx="151" cy="162"/>
              </a:xfrm>
            </p:grpSpPr>
            <p:sp>
              <p:nvSpPr>
                <p:cNvPr id="332814" name="Oval 1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15" name="Freeform 1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16" name="Freeform 20"/>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17" name="Group 21"/>
              <p:cNvGrpSpPr>
                <a:grpSpLocks noChangeAspect="1"/>
              </p:cNvGrpSpPr>
              <p:nvPr/>
            </p:nvGrpSpPr>
            <p:grpSpPr bwMode="auto">
              <a:xfrm>
                <a:off x="3139" y="3500"/>
                <a:ext cx="151" cy="162"/>
                <a:chOff x="2976" y="3599"/>
                <a:chExt cx="151" cy="162"/>
              </a:xfrm>
            </p:grpSpPr>
            <p:sp>
              <p:nvSpPr>
                <p:cNvPr id="332818" name="Oval 2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19" name="Freeform 2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20" name="Freeform 24"/>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grpSp>
          <p:nvGrpSpPr>
            <p:cNvPr id="332821" name="Group 25"/>
            <p:cNvGrpSpPr>
              <a:grpSpLocks noChangeAspect="1"/>
            </p:cNvGrpSpPr>
            <p:nvPr/>
          </p:nvGrpSpPr>
          <p:grpSpPr bwMode="auto">
            <a:xfrm>
              <a:off x="3081" y="1641"/>
              <a:ext cx="170" cy="203"/>
              <a:chOff x="2974" y="3408"/>
              <a:chExt cx="316" cy="353"/>
            </a:xfrm>
          </p:grpSpPr>
          <p:sp>
            <p:nvSpPr>
              <p:cNvPr id="332822" name="AutoShape 26"/>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823" name="Group 27"/>
              <p:cNvGrpSpPr>
                <a:grpSpLocks noChangeAspect="1"/>
              </p:cNvGrpSpPr>
              <p:nvPr/>
            </p:nvGrpSpPr>
            <p:grpSpPr bwMode="auto">
              <a:xfrm>
                <a:off x="2976" y="3599"/>
                <a:ext cx="151" cy="162"/>
                <a:chOff x="2976" y="3599"/>
                <a:chExt cx="151" cy="162"/>
              </a:xfrm>
            </p:grpSpPr>
            <p:sp>
              <p:nvSpPr>
                <p:cNvPr id="332824" name="Oval 2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25" name="Freeform 2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26" name="Freeform 30"/>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27" name="Group 31"/>
              <p:cNvGrpSpPr>
                <a:grpSpLocks noChangeAspect="1"/>
              </p:cNvGrpSpPr>
              <p:nvPr/>
            </p:nvGrpSpPr>
            <p:grpSpPr bwMode="auto">
              <a:xfrm>
                <a:off x="2974" y="3408"/>
                <a:ext cx="151" cy="162"/>
                <a:chOff x="2976" y="3599"/>
                <a:chExt cx="151" cy="162"/>
              </a:xfrm>
            </p:grpSpPr>
            <p:sp>
              <p:nvSpPr>
                <p:cNvPr id="332828" name="Oval 3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29" name="Freeform 3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30" name="Freeform 34"/>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31" name="Group 35"/>
              <p:cNvGrpSpPr>
                <a:grpSpLocks noChangeAspect="1"/>
              </p:cNvGrpSpPr>
              <p:nvPr/>
            </p:nvGrpSpPr>
            <p:grpSpPr bwMode="auto">
              <a:xfrm>
                <a:off x="3139" y="3500"/>
                <a:ext cx="151" cy="162"/>
                <a:chOff x="2976" y="3599"/>
                <a:chExt cx="151" cy="162"/>
              </a:xfrm>
            </p:grpSpPr>
            <p:sp>
              <p:nvSpPr>
                <p:cNvPr id="332832" name="Oval 3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33" name="Freeform 3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34" name="Freeform 38"/>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grpSp>
          <p:nvGrpSpPr>
            <p:cNvPr id="332835" name="Group 39"/>
            <p:cNvGrpSpPr>
              <a:grpSpLocks noChangeAspect="1"/>
            </p:cNvGrpSpPr>
            <p:nvPr/>
          </p:nvGrpSpPr>
          <p:grpSpPr bwMode="auto">
            <a:xfrm>
              <a:off x="3188" y="1436"/>
              <a:ext cx="171" cy="203"/>
              <a:chOff x="2974" y="3408"/>
              <a:chExt cx="316" cy="353"/>
            </a:xfrm>
          </p:grpSpPr>
          <p:sp>
            <p:nvSpPr>
              <p:cNvPr id="332836" name="AutoShape 40"/>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837" name="Group 41"/>
              <p:cNvGrpSpPr>
                <a:grpSpLocks noChangeAspect="1"/>
              </p:cNvGrpSpPr>
              <p:nvPr/>
            </p:nvGrpSpPr>
            <p:grpSpPr bwMode="auto">
              <a:xfrm>
                <a:off x="2976" y="3599"/>
                <a:ext cx="151" cy="162"/>
                <a:chOff x="2976" y="3599"/>
                <a:chExt cx="151" cy="162"/>
              </a:xfrm>
            </p:grpSpPr>
            <p:sp>
              <p:nvSpPr>
                <p:cNvPr id="332838" name="Oval 4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39" name="Freeform 4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40" name="Freeform 44"/>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41" name="Group 45"/>
              <p:cNvGrpSpPr>
                <a:grpSpLocks noChangeAspect="1"/>
              </p:cNvGrpSpPr>
              <p:nvPr/>
            </p:nvGrpSpPr>
            <p:grpSpPr bwMode="auto">
              <a:xfrm>
                <a:off x="2974" y="3408"/>
                <a:ext cx="151" cy="162"/>
                <a:chOff x="2976" y="3599"/>
                <a:chExt cx="151" cy="162"/>
              </a:xfrm>
            </p:grpSpPr>
            <p:sp>
              <p:nvSpPr>
                <p:cNvPr id="332842" name="Oval 4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43" name="Freeform 4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44" name="Freeform 48"/>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45" name="Group 49"/>
              <p:cNvGrpSpPr>
                <a:grpSpLocks noChangeAspect="1"/>
              </p:cNvGrpSpPr>
              <p:nvPr/>
            </p:nvGrpSpPr>
            <p:grpSpPr bwMode="auto">
              <a:xfrm>
                <a:off x="3139" y="3500"/>
                <a:ext cx="151" cy="162"/>
                <a:chOff x="2976" y="3599"/>
                <a:chExt cx="151" cy="162"/>
              </a:xfrm>
            </p:grpSpPr>
            <p:sp>
              <p:nvSpPr>
                <p:cNvPr id="332846" name="Oval 5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47" name="Freeform 5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48" name="Freeform 52"/>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grpSp>
          <p:nvGrpSpPr>
            <p:cNvPr id="332849" name="Group 53"/>
            <p:cNvGrpSpPr>
              <a:grpSpLocks noChangeAspect="1"/>
            </p:cNvGrpSpPr>
            <p:nvPr/>
          </p:nvGrpSpPr>
          <p:grpSpPr bwMode="auto">
            <a:xfrm>
              <a:off x="2970" y="1441"/>
              <a:ext cx="170" cy="203"/>
              <a:chOff x="2974" y="3408"/>
              <a:chExt cx="316" cy="353"/>
            </a:xfrm>
          </p:grpSpPr>
          <p:sp>
            <p:nvSpPr>
              <p:cNvPr id="332850" name="AutoShape 54"/>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851" name="Group 55"/>
              <p:cNvGrpSpPr>
                <a:grpSpLocks noChangeAspect="1"/>
              </p:cNvGrpSpPr>
              <p:nvPr/>
            </p:nvGrpSpPr>
            <p:grpSpPr bwMode="auto">
              <a:xfrm>
                <a:off x="2976" y="3599"/>
                <a:ext cx="151" cy="162"/>
                <a:chOff x="2976" y="3599"/>
                <a:chExt cx="151" cy="162"/>
              </a:xfrm>
            </p:grpSpPr>
            <p:sp>
              <p:nvSpPr>
                <p:cNvPr id="332852" name="Oval 5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53" name="Freeform 5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54" name="Freeform 58"/>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55" name="Group 59"/>
              <p:cNvGrpSpPr>
                <a:grpSpLocks noChangeAspect="1"/>
              </p:cNvGrpSpPr>
              <p:nvPr/>
            </p:nvGrpSpPr>
            <p:grpSpPr bwMode="auto">
              <a:xfrm>
                <a:off x="2974" y="3408"/>
                <a:ext cx="151" cy="162"/>
                <a:chOff x="2976" y="3599"/>
                <a:chExt cx="151" cy="162"/>
              </a:xfrm>
            </p:grpSpPr>
            <p:sp>
              <p:nvSpPr>
                <p:cNvPr id="332856" name="Oval 6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57" name="Freeform 6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58" name="Freeform 62"/>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59" name="Group 63"/>
              <p:cNvGrpSpPr>
                <a:grpSpLocks noChangeAspect="1"/>
              </p:cNvGrpSpPr>
              <p:nvPr/>
            </p:nvGrpSpPr>
            <p:grpSpPr bwMode="auto">
              <a:xfrm>
                <a:off x="3139" y="3500"/>
                <a:ext cx="151" cy="162"/>
                <a:chOff x="2976" y="3599"/>
                <a:chExt cx="151" cy="162"/>
              </a:xfrm>
            </p:grpSpPr>
            <p:sp>
              <p:nvSpPr>
                <p:cNvPr id="332860" name="Oval 6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61" name="Freeform 6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62" name="Freeform 66"/>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grpSp>
          <p:nvGrpSpPr>
            <p:cNvPr id="332863" name="Group 67"/>
            <p:cNvGrpSpPr>
              <a:grpSpLocks noChangeAspect="1"/>
            </p:cNvGrpSpPr>
            <p:nvPr/>
          </p:nvGrpSpPr>
          <p:grpSpPr bwMode="auto">
            <a:xfrm>
              <a:off x="2752" y="1443"/>
              <a:ext cx="171" cy="203"/>
              <a:chOff x="2974" y="3408"/>
              <a:chExt cx="316" cy="353"/>
            </a:xfrm>
          </p:grpSpPr>
          <p:sp>
            <p:nvSpPr>
              <p:cNvPr id="332864" name="AutoShape 68"/>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865" name="Group 69"/>
              <p:cNvGrpSpPr>
                <a:grpSpLocks noChangeAspect="1"/>
              </p:cNvGrpSpPr>
              <p:nvPr/>
            </p:nvGrpSpPr>
            <p:grpSpPr bwMode="auto">
              <a:xfrm>
                <a:off x="2976" y="3599"/>
                <a:ext cx="151" cy="162"/>
                <a:chOff x="2976" y="3599"/>
                <a:chExt cx="151" cy="162"/>
              </a:xfrm>
            </p:grpSpPr>
            <p:sp>
              <p:nvSpPr>
                <p:cNvPr id="332866" name="Oval 7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67" name="Freeform 7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68" name="Freeform 72"/>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69" name="Group 73"/>
              <p:cNvGrpSpPr>
                <a:grpSpLocks noChangeAspect="1"/>
              </p:cNvGrpSpPr>
              <p:nvPr/>
            </p:nvGrpSpPr>
            <p:grpSpPr bwMode="auto">
              <a:xfrm>
                <a:off x="2974" y="3408"/>
                <a:ext cx="151" cy="162"/>
                <a:chOff x="2976" y="3599"/>
                <a:chExt cx="151" cy="162"/>
              </a:xfrm>
            </p:grpSpPr>
            <p:sp>
              <p:nvSpPr>
                <p:cNvPr id="332870" name="Oval 7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71" name="Freeform 7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72" name="Freeform 76"/>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73" name="Group 77"/>
              <p:cNvGrpSpPr>
                <a:grpSpLocks noChangeAspect="1"/>
              </p:cNvGrpSpPr>
              <p:nvPr/>
            </p:nvGrpSpPr>
            <p:grpSpPr bwMode="auto">
              <a:xfrm>
                <a:off x="3139" y="3500"/>
                <a:ext cx="151" cy="162"/>
                <a:chOff x="2976" y="3599"/>
                <a:chExt cx="151" cy="162"/>
              </a:xfrm>
            </p:grpSpPr>
            <p:sp>
              <p:nvSpPr>
                <p:cNvPr id="332874" name="Oval 7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75" name="Freeform 7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76" name="Freeform 80"/>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grpSp>
          <p:nvGrpSpPr>
            <p:cNvPr id="332877" name="Group 81"/>
            <p:cNvGrpSpPr>
              <a:grpSpLocks noChangeAspect="1"/>
            </p:cNvGrpSpPr>
            <p:nvPr/>
          </p:nvGrpSpPr>
          <p:grpSpPr bwMode="auto">
            <a:xfrm>
              <a:off x="2858" y="1236"/>
              <a:ext cx="171" cy="203"/>
              <a:chOff x="2974" y="3408"/>
              <a:chExt cx="316" cy="353"/>
            </a:xfrm>
          </p:grpSpPr>
          <p:sp>
            <p:nvSpPr>
              <p:cNvPr id="332878" name="AutoShape 82"/>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879" name="Group 83"/>
              <p:cNvGrpSpPr>
                <a:grpSpLocks noChangeAspect="1"/>
              </p:cNvGrpSpPr>
              <p:nvPr/>
            </p:nvGrpSpPr>
            <p:grpSpPr bwMode="auto">
              <a:xfrm>
                <a:off x="2976" y="3599"/>
                <a:ext cx="151" cy="162"/>
                <a:chOff x="2976" y="3599"/>
                <a:chExt cx="151" cy="162"/>
              </a:xfrm>
            </p:grpSpPr>
            <p:sp>
              <p:nvSpPr>
                <p:cNvPr id="332880" name="Oval 8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81" name="Freeform 8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82" name="Freeform 86"/>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83" name="Group 87"/>
              <p:cNvGrpSpPr>
                <a:grpSpLocks noChangeAspect="1"/>
              </p:cNvGrpSpPr>
              <p:nvPr/>
            </p:nvGrpSpPr>
            <p:grpSpPr bwMode="auto">
              <a:xfrm>
                <a:off x="2974" y="3408"/>
                <a:ext cx="151" cy="162"/>
                <a:chOff x="2976" y="3599"/>
                <a:chExt cx="151" cy="162"/>
              </a:xfrm>
            </p:grpSpPr>
            <p:sp>
              <p:nvSpPr>
                <p:cNvPr id="332884" name="Oval 8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85" name="Freeform 8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86" name="Freeform 90"/>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87" name="Group 91"/>
              <p:cNvGrpSpPr>
                <a:grpSpLocks noChangeAspect="1"/>
              </p:cNvGrpSpPr>
              <p:nvPr/>
            </p:nvGrpSpPr>
            <p:grpSpPr bwMode="auto">
              <a:xfrm>
                <a:off x="3139" y="3500"/>
                <a:ext cx="151" cy="162"/>
                <a:chOff x="2976" y="3599"/>
                <a:chExt cx="151" cy="162"/>
              </a:xfrm>
            </p:grpSpPr>
            <p:sp>
              <p:nvSpPr>
                <p:cNvPr id="332888" name="Oval 9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89" name="Freeform 9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90" name="Freeform 94"/>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grpSp>
          <p:nvGrpSpPr>
            <p:cNvPr id="332891" name="Group 95"/>
            <p:cNvGrpSpPr>
              <a:grpSpLocks noChangeAspect="1"/>
            </p:cNvGrpSpPr>
            <p:nvPr/>
          </p:nvGrpSpPr>
          <p:grpSpPr bwMode="auto">
            <a:xfrm>
              <a:off x="3079" y="1232"/>
              <a:ext cx="170" cy="202"/>
              <a:chOff x="2974" y="3408"/>
              <a:chExt cx="316" cy="353"/>
            </a:xfrm>
          </p:grpSpPr>
          <p:sp>
            <p:nvSpPr>
              <p:cNvPr id="332892" name="AutoShape 96"/>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893" name="Group 97"/>
              <p:cNvGrpSpPr>
                <a:grpSpLocks noChangeAspect="1"/>
              </p:cNvGrpSpPr>
              <p:nvPr/>
            </p:nvGrpSpPr>
            <p:grpSpPr bwMode="auto">
              <a:xfrm>
                <a:off x="2976" y="3599"/>
                <a:ext cx="151" cy="162"/>
                <a:chOff x="2976" y="3599"/>
                <a:chExt cx="151" cy="162"/>
              </a:xfrm>
            </p:grpSpPr>
            <p:sp>
              <p:nvSpPr>
                <p:cNvPr id="332894" name="Oval 9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95" name="Freeform 9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96" name="Freeform 100"/>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897" name="Group 101"/>
              <p:cNvGrpSpPr>
                <a:grpSpLocks noChangeAspect="1"/>
              </p:cNvGrpSpPr>
              <p:nvPr/>
            </p:nvGrpSpPr>
            <p:grpSpPr bwMode="auto">
              <a:xfrm>
                <a:off x="2974" y="3408"/>
                <a:ext cx="151" cy="162"/>
                <a:chOff x="2976" y="3599"/>
                <a:chExt cx="151" cy="162"/>
              </a:xfrm>
            </p:grpSpPr>
            <p:sp>
              <p:nvSpPr>
                <p:cNvPr id="332898" name="Oval 10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899" name="Freeform 10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00" name="Freeform 104"/>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901" name="Group 105"/>
              <p:cNvGrpSpPr>
                <a:grpSpLocks noChangeAspect="1"/>
              </p:cNvGrpSpPr>
              <p:nvPr/>
            </p:nvGrpSpPr>
            <p:grpSpPr bwMode="auto">
              <a:xfrm>
                <a:off x="3139" y="3500"/>
                <a:ext cx="151" cy="162"/>
                <a:chOff x="2976" y="3599"/>
                <a:chExt cx="151" cy="162"/>
              </a:xfrm>
            </p:grpSpPr>
            <p:sp>
              <p:nvSpPr>
                <p:cNvPr id="332902" name="Oval 10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03" name="Freeform 10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04" name="Freeform 108"/>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grpSp>
          <p:nvGrpSpPr>
            <p:cNvPr id="332905" name="Group 109"/>
            <p:cNvGrpSpPr>
              <a:grpSpLocks noChangeAspect="1"/>
            </p:cNvGrpSpPr>
            <p:nvPr/>
          </p:nvGrpSpPr>
          <p:grpSpPr bwMode="auto">
            <a:xfrm>
              <a:off x="2501" y="1413"/>
              <a:ext cx="171" cy="204"/>
              <a:chOff x="2048" y="2190"/>
              <a:chExt cx="316" cy="353"/>
            </a:xfrm>
          </p:grpSpPr>
          <p:sp>
            <p:nvSpPr>
              <p:cNvPr id="332906" name="AutoShape 110"/>
              <p:cNvSpPr>
                <a:spLocks noChangeAspect="1" noChangeArrowheads="1"/>
              </p:cNvSpPr>
              <p:nvPr/>
            </p:nvSpPr>
            <p:spPr bwMode="auto">
              <a:xfrm rot="-1800000">
                <a:off x="2074" y="2249"/>
                <a:ext cx="193" cy="168"/>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07" name="AutoShape 111"/>
              <p:cNvSpPr>
                <a:spLocks noChangeAspect="1" noChangeArrowheads="1"/>
              </p:cNvSpPr>
              <p:nvPr/>
            </p:nvSpPr>
            <p:spPr bwMode="auto">
              <a:xfrm rot="-1800000">
                <a:off x="2063" y="2235"/>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08" name="Oval 112"/>
              <p:cNvSpPr>
                <a:spLocks noChangeAspect="1" noChangeArrowheads="1"/>
              </p:cNvSpPr>
              <p:nvPr/>
            </p:nvSpPr>
            <p:spPr bwMode="auto">
              <a:xfrm>
                <a:off x="2050" y="2381"/>
                <a:ext cx="151" cy="151"/>
              </a:xfrm>
              <a:prstGeom prst="ellipse">
                <a:avLst/>
              </a:prstGeom>
              <a:gradFill rotWithShape="1">
                <a:gsLst>
                  <a:gs pos="0">
                    <a:srgbClr val="990099"/>
                  </a:gs>
                  <a:gs pos="100000">
                    <a:srgbClr val="9900CC"/>
                  </a:gs>
                </a:gsLst>
                <a:lin ang="2700000" scaled="1"/>
              </a:gradFill>
              <a:ln w="25400">
                <a:solidFill>
                  <a:srgbClr val="660066"/>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09" name="Freeform 113"/>
              <p:cNvSpPr>
                <a:spLocks noChangeAspect="1"/>
              </p:cNvSpPr>
              <p:nvPr/>
            </p:nvSpPr>
            <p:spPr bwMode="auto">
              <a:xfrm>
                <a:off x="2074" y="2423"/>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10" name="Freeform 114"/>
              <p:cNvSpPr>
                <a:spLocks noChangeAspect="1"/>
              </p:cNvSpPr>
              <p:nvPr/>
            </p:nvSpPr>
            <p:spPr bwMode="auto">
              <a:xfrm>
                <a:off x="2060" y="2395"/>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911" name="Group 115"/>
              <p:cNvGrpSpPr>
                <a:grpSpLocks noChangeAspect="1"/>
              </p:cNvGrpSpPr>
              <p:nvPr/>
            </p:nvGrpSpPr>
            <p:grpSpPr bwMode="auto">
              <a:xfrm>
                <a:off x="2048" y="2190"/>
                <a:ext cx="151" cy="162"/>
                <a:chOff x="2976" y="3599"/>
                <a:chExt cx="151" cy="162"/>
              </a:xfrm>
            </p:grpSpPr>
            <p:sp>
              <p:nvSpPr>
                <p:cNvPr id="332912" name="Oval 116"/>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13" name="Freeform 117"/>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14" name="Freeform 118"/>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915" name="Group 119"/>
              <p:cNvGrpSpPr>
                <a:grpSpLocks noChangeAspect="1"/>
              </p:cNvGrpSpPr>
              <p:nvPr/>
            </p:nvGrpSpPr>
            <p:grpSpPr bwMode="auto">
              <a:xfrm>
                <a:off x="2213" y="2282"/>
                <a:ext cx="151" cy="162"/>
                <a:chOff x="2976" y="3599"/>
                <a:chExt cx="151" cy="162"/>
              </a:xfrm>
            </p:grpSpPr>
            <p:sp>
              <p:nvSpPr>
                <p:cNvPr id="332916" name="Oval 12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17" name="Freeform 12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18" name="Freeform 122"/>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grpSp>
          <p:nvGrpSpPr>
            <p:cNvPr id="332919" name="Group 123"/>
            <p:cNvGrpSpPr>
              <a:grpSpLocks noChangeAspect="1"/>
            </p:cNvGrpSpPr>
            <p:nvPr/>
          </p:nvGrpSpPr>
          <p:grpSpPr bwMode="auto">
            <a:xfrm>
              <a:off x="2285" y="1413"/>
              <a:ext cx="171" cy="204"/>
              <a:chOff x="1738" y="2191"/>
              <a:chExt cx="316" cy="353"/>
            </a:xfrm>
          </p:grpSpPr>
          <p:sp>
            <p:nvSpPr>
              <p:cNvPr id="332920" name="AutoShape 124"/>
              <p:cNvSpPr>
                <a:spLocks noChangeAspect="1" noChangeArrowheads="1"/>
              </p:cNvSpPr>
              <p:nvPr/>
            </p:nvSpPr>
            <p:spPr bwMode="auto">
              <a:xfrm rot="-1800000">
                <a:off x="1764" y="2253"/>
                <a:ext cx="193" cy="168"/>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21" name="AutoShape 125"/>
              <p:cNvSpPr>
                <a:spLocks noChangeAspect="1" noChangeArrowheads="1"/>
              </p:cNvSpPr>
              <p:nvPr/>
            </p:nvSpPr>
            <p:spPr bwMode="auto">
              <a:xfrm rot="-1800000">
                <a:off x="1753" y="2236"/>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22" name="Oval 126"/>
              <p:cNvSpPr>
                <a:spLocks noChangeAspect="1" noChangeArrowheads="1"/>
              </p:cNvSpPr>
              <p:nvPr/>
            </p:nvSpPr>
            <p:spPr bwMode="auto">
              <a:xfrm>
                <a:off x="1740" y="2382"/>
                <a:ext cx="151" cy="151"/>
              </a:xfrm>
              <a:prstGeom prst="ellipse">
                <a:avLst/>
              </a:prstGeom>
              <a:gradFill rotWithShape="1">
                <a:gsLst>
                  <a:gs pos="0">
                    <a:srgbClr val="990033"/>
                  </a:gs>
                  <a:gs pos="100000">
                    <a:srgbClr val="FF0066"/>
                  </a:gs>
                </a:gsLst>
                <a:lin ang="2700000" scaled="1"/>
              </a:gradFill>
              <a:ln w="25400">
                <a:solidFill>
                  <a:srgbClr val="990033"/>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23" name="Freeform 127"/>
              <p:cNvSpPr>
                <a:spLocks noChangeAspect="1"/>
              </p:cNvSpPr>
              <p:nvPr/>
            </p:nvSpPr>
            <p:spPr bwMode="auto">
              <a:xfrm>
                <a:off x="1764" y="2424"/>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24" name="Freeform 128"/>
              <p:cNvSpPr>
                <a:spLocks noChangeAspect="1"/>
              </p:cNvSpPr>
              <p:nvPr/>
            </p:nvSpPr>
            <p:spPr bwMode="auto">
              <a:xfrm>
                <a:off x="1750" y="2396"/>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925" name="Group 129"/>
              <p:cNvGrpSpPr>
                <a:grpSpLocks noChangeAspect="1"/>
              </p:cNvGrpSpPr>
              <p:nvPr/>
            </p:nvGrpSpPr>
            <p:grpSpPr bwMode="auto">
              <a:xfrm>
                <a:off x="1738" y="2191"/>
                <a:ext cx="151" cy="162"/>
                <a:chOff x="2976" y="3599"/>
                <a:chExt cx="151" cy="162"/>
              </a:xfrm>
            </p:grpSpPr>
            <p:sp>
              <p:nvSpPr>
                <p:cNvPr id="332926" name="Oval 130"/>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27" name="Freeform 131"/>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28" name="Freeform 132"/>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929" name="Group 133"/>
              <p:cNvGrpSpPr>
                <a:grpSpLocks noChangeAspect="1"/>
              </p:cNvGrpSpPr>
              <p:nvPr/>
            </p:nvGrpSpPr>
            <p:grpSpPr bwMode="auto">
              <a:xfrm>
                <a:off x="1903" y="2283"/>
                <a:ext cx="151" cy="162"/>
                <a:chOff x="2976" y="3599"/>
                <a:chExt cx="151" cy="162"/>
              </a:xfrm>
            </p:grpSpPr>
            <p:sp>
              <p:nvSpPr>
                <p:cNvPr id="332930" name="Oval 13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31" name="Freeform 13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32" name="Freeform 136"/>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grpSp>
          <p:nvGrpSpPr>
            <p:cNvPr id="332933" name="Group 137"/>
            <p:cNvGrpSpPr>
              <a:grpSpLocks noChangeAspect="1"/>
            </p:cNvGrpSpPr>
            <p:nvPr/>
          </p:nvGrpSpPr>
          <p:grpSpPr bwMode="auto">
            <a:xfrm>
              <a:off x="2383" y="1605"/>
              <a:ext cx="171" cy="204"/>
              <a:chOff x="1894" y="2475"/>
              <a:chExt cx="316" cy="353"/>
            </a:xfrm>
          </p:grpSpPr>
          <p:sp>
            <p:nvSpPr>
              <p:cNvPr id="332934" name="AutoShape 138"/>
              <p:cNvSpPr>
                <a:spLocks noChangeAspect="1" noChangeArrowheads="1"/>
              </p:cNvSpPr>
              <p:nvPr/>
            </p:nvSpPr>
            <p:spPr bwMode="auto">
              <a:xfrm rot="-1800000">
                <a:off x="1919" y="2524"/>
                <a:ext cx="193" cy="168"/>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35" name="AutoShape 139"/>
              <p:cNvSpPr>
                <a:spLocks noChangeAspect="1" noChangeArrowheads="1"/>
              </p:cNvSpPr>
              <p:nvPr/>
            </p:nvSpPr>
            <p:spPr bwMode="auto">
              <a:xfrm rot="-1800000">
                <a:off x="1909" y="2520"/>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36" name="Oval 140"/>
              <p:cNvSpPr>
                <a:spLocks noChangeAspect="1" noChangeArrowheads="1"/>
              </p:cNvSpPr>
              <p:nvPr/>
            </p:nvSpPr>
            <p:spPr bwMode="auto">
              <a:xfrm>
                <a:off x="1896" y="2666"/>
                <a:ext cx="151" cy="151"/>
              </a:xfrm>
              <a:prstGeom prst="ellipse">
                <a:avLst/>
              </a:prstGeom>
              <a:gradFill rotWithShape="1">
                <a:gsLst>
                  <a:gs pos="0">
                    <a:srgbClr val="CC6600"/>
                  </a:gs>
                  <a:gs pos="100000">
                    <a:srgbClr val="FF9933"/>
                  </a:gs>
                </a:gsLst>
                <a:lin ang="2700000" scaled="1"/>
              </a:gradFill>
              <a:ln w="25400">
                <a:solidFill>
                  <a:srgbClr val="990000"/>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37" name="Freeform 141"/>
              <p:cNvSpPr>
                <a:spLocks noChangeAspect="1"/>
              </p:cNvSpPr>
              <p:nvPr/>
            </p:nvSpPr>
            <p:spPr bwMode="auto">
              <a:xfrm>
                <a:off x="1920" y="2708"/>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38" name="Freeform 142"/>
              <p:cNvSpPr>
                <a:spLocks noChangeAspect="1"/>
              </p:cNvSpPr>
              <p:nvPr/>
            </p:nvSpPr>
            <p:spPr bwMode="auto">
              <a:xfrm>
                <a:off x="1906" y="2680"/>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939" name="Group 143"/>
              <p:cNvGrpSpPr>
                <a:grpSpLocks noChangeAspect="1"/>
              </p:cNvGrpSpPr>
              <p:nvPr/>
            </p:nvGrpSpPr>
            <p:grpSpPr bwMode="auto">
              <a:xfrm>
                <a:off x="1894" y="2475"/>
                <a:ext cx="151" cy="162"/>
                <a:chOff x="2976" y="3599"/>
                <a:chExt cx="151" cy="162"/>
              </a:xfrm>
            </p:grpSpPr>
            <p:sp>
              <p:nvSpPr>
                <p:cNvPr id="332940" name="Oval 14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41" name="Freeform 14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42" name="Freeform 146"/>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943" name="Group 147"/>
              <p:cNvGrpSpPr>
                <a:grpSpLocks noChangeAspect="1"/>
              </p:cNvGrpSpPr>
              <p:nvPr/>
            </p:nvGrpSpPr>
            <p:grpSpPr bwMode="auto">
              <a:xfrm>
                <a:off x="2059" y="2567"/>
                <a:ext cx="151" cy="162"/>
                <a:chOff x="2976" y="3599"/>
                <a:chExt cx="151" cy="162"/>
              </a:xfrm>
            </p:grpSpPr>
            <p:sp>
              <p:nvSpPr>
                <p:cNvPr id="332944" name="Oval 14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45" name="Freeform 14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46" name="Freeform 150"/>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grpSp>
          <p:nvGrpSpPr>
            <p:cNvPr id="332947" name="Group 151"/>
            <p:cNvGrpSpPr>
              <a:grpSpLocks noChangeAspect="1"/>
            </p:cNvGrpSpPr>
            <p:nvPr/>
          </p:nvGrpSpPr>
          <p:grpSpPr bwMode="auto">
            <a:xfrm>
              <a:off x="2646" y="1643"/>
              <a:ext cx="170" cy="202"/>
              <a:chOff x="2974" y="3408"/>
              <a:chExt cx="316" cy="353"/>
            </a:xfrm>
          </p:grpSpPr>
          <p:sp>
            <p:nvSpPr>
              <p:cNvPr id="332948" name="AutoShape 152"/>
              <p:cNvSpPr>
                <a:spLocks noChangeAspect="1" noChangeArrowheads="1"/>
              </p:cNvSpPr>
              <p:nvPr/>
            </p:nvSpPr>
            <p:spPr bwMode="auto">
              <a:xfrm rot="-1800000">
                <a:off x="2989" y="3453"/>
                <a:ext cx="210" cy="182"/>
              </a:xfrm>
              <a:prstGeom prst="triangle">
                <a:avLst>
                  <a:gd name="adj" fmla="val 50000"/>
                </a:avLst>
              </a:prstGeom>
              <a:noFill/>
              <a:ln w="381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nvGrpSpPr>
              <p:cNvPr id="332949" name="Group 153"/>
              <p:cNvGrpSpPr>
                <a:grpSpLocks noChangeAspect="1"/>
              </p:cNvGrpSpPr>
              <p:nvPr/>
            </p:nvGrpSpPr>
            <p:grpSpPr bwMode="auto">
              <a:xfrm>
                <a:off x="2976" y="3599"/>
                <a:ext cx="151" cy="162"/>
                <a:chOff x="2976" y="3599"/>
                <a:chExt cx="151" cy="162"/>
              </a:xfrm>
            </p:grpSpPr>
            <p:sp>
              <p:nvSpPr>
                <p:cNvPr id="332950" name="Oval 154"/>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51" name="Freeform 155"/>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52" name="Freeform 156"/>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953" name="Group 157"/>
              <p:cNvGrpSpPr>
                <a:grpSpLocks noChangeAspect="1"/>
              </p:cNvGrpSpPr>
              <p:nvPr/>
            </p:nvGrpSpPr>
            <p:grpSpPr bwMode="auto">
              <a:xfrm>
                <a:off x="2974" y="3408"/>
                <a:ext cx="151" cy="162"/>
                <a:chOff x="2976" y="3599"/>
                <a:chExt cx="151" cy="162"/>
              </a:xfrm>
            </p:grpSpPr>
            <p:sp>
              <p:nvSpPr>
                <p:cNvPr id="332954" name="Oval 158"/>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55" name="Freeform 159"/>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56" name="Freeform 160"/>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nvGrpSpPr>
              <p:cNvPr id="332957" name="Group 161"/>
              <p:cNvGrpSpPr>
                <a:grpSpLocks noChangeAspect="1"/>
              </p:cNvGrpSpPr>
              <p:nvPr/>
            </p:nvGrpSpPr>
            <p:grpSpPr bwMode="auto">
              <a:xfrm>
                <a:off x="3139" y="3500"/>
                <a:ext cx="151" cy="162"/>
                <a:chOff x="2976" y="3599"/>
                <a:chExt cx="151" cy="162"/>
              </a:xfrm>
            </p:grpSpPr>
            <p:sp>
              <p:nvSpPr>
                <p:cNvPr id="332958" name="Oval 162"/>
                <p:cNvSpPr>
                  <a:spLocks noChangeAspect="1" noChangeArrowheads="1"/>
                </p:cNvSpPr>
                <p:nvPr/>
              </p:nvSpPr>
              <p:spPr bwMode="auto">
                <a:xfrm>
                  <a:off x="2976" y="3599"/>
                  <a:ext cx="151" cy="151"/>
                </a:xfrm>
                <a:prstGeom prst="ellipse">
                  <a:avLst/>
                </a:prstGeom>
                <a:gradFill rotWithShape="1">
                  <a:gsLst>
                    <a:gs pos="0">
                      <a:schemeClr val="accent2"/>
                    </a:gs>
                    <a:gs pos="100000">
                      <a:srgbClr val="3399FF"/>
                    </a:gs>
                  </a:gsLst>
                  <a:lin ang="2700000" scaled="1"/>
                </a:gradFill>
                <a:ln w="25400">
                  <a:solidFill>
                    <a:schemeClr val="accent2"/>
                  </a:solidFill>
                  <a:round/>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59" name="Freeform 163"/>
                <p:cNvSpPr>
                  <a:spLocks noChangeAspect="1"/>
                </p:cNvSpPr>
                <p:nvPr/>
              </p:nvSpPr>
              <p:spPr bwMode="auto">
                <a:xfrm>
                  <a:off x="3000" y="3641"/>
                  <a:ext cx="123" cy="120"/>
                </a:xfrm>
                <a:custGeom>
                  <a:avLst/>
                  <a:gdLst>
                    <a:gd name="T0" fmla="*/ 101 w 123"/>
                    <a:gd name="T1" fmla="*/ 81 h 120"/>
                    <a:gd name="T2" fmla="*/ 113 w 123"/>
                    <a:gd name="T3" fmla="*/ 0 h 120"/>
                    <a:gd name="T4" fmla="*/ 0 w 123"/>
                    <a:gd name="T5" fmla="*/ 79 h 120"/>
                    <a:gd name="T6" fmla="*/ 101 w 123"/>
                    <a:gd name="T7" fmla="*/ 81 h 120"/>
                    <a:gd name="T8" fmla="*/ 0 60000 65536"/>
                    <a:gd name="T9" fmla="*/ 0 60000 65536"/>
                    <a:gd name="T10" fmla="*/ 0 60000 65536"/>
                    <a:gd name="T11" fmla="*/ 0 60000 65536"/>
                    <a:gd name="T12" fmla="*/ 0 w 123"/>
                    <a:gd name="T13" fmla="*/ 0 h 120"/>
                    <a:gd name="T14" fmla="*/ 123 w 123"/>
                    <a:gd name="T15" fmla="*/ 120 h 120"/>
                  </a:gdLst>
                  <a:ahLst/>
                  <a:cxnLst>
                    <a:cxn ang="T8">
                      <a:pos x="T0" y="T1"/>
                    </a:cxn>
                    <a:cxn ang="T9">
                      <a:pos x="T2" y="T3"/>
                    </a:cxn>
                    <a:cxn ang="T10">
                      <a:pos x="T4" y="T5"/>
                    </a:cxn>
                    <a:cxn ang="T11">
                      <a:pos x="T6" y="T7"/>
                    </a:cxn>
                  </a:cxnLst>
                  <a:rect l="T12" t="T13" r="T14" b="T15"/>
                  <a:pathLst>
                    <a:path w="123" h="120">
                      <a:moveTo>
                        <a:pt x="101" y="81"/>
                      </a:moveTo>
                      <a:cubicBezTo>
                        <a:pt x="116" y="61"/>
                        <a:pt x="123" y="42"/>
                        <a:pt x="113" y="0"/>
                      </a:cubicBezTo>
                      <a:cubicBezTo>
                        <a:pt x="96" y="0"/>
                        <a:pt x="122" y="99"/>
                        <a:pt x="0" y="79"/>
                      </a:cubicBezTo>
                      <a:cubicBezTo>
                        <a:pt x="4" y="86"/>
                        <a:pt x="56" y="120"/>
                        <a:pt x="101" y="81"/>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sp>
              <p:nvSpPr>
                <p:cNvPr id="332960" name="Freeform 164"/>
                <p:cNvSpPr>
                  <a:spLocks noChangeAspect="1"/>
                </p:cNvSpPr>
                <p:nvPr/>
              </p:nvSpPr>
              <p:spPr bwMode="auto">
                <a:xfrm>
                  <a:off x="2986" y="3613"/>
                  <a:ext cx="49" cy="59"/>
                </a:xfrm>
                <a:custGeom>
                  <a:avLst/>
                  <a:gdLst>
                    <a:gd name="T0" fmla="*/ 2 w 76"/>
                    <a:gd name="T1" fmla="*/ 25 h 59"/>
                    <a:gd name="T2" fmla="*/ 1 w 76"/>
                    <a:gd name="T3" fmla="*/ 59 h 59"/>
                    <a:gd name="T4" fmla="*/ 9 w 76"/>
                    <a:gd name="T5" fmla="*/ 1 h 59"/>
                    <a:gd name="T6" fmla="*/ 2 w 76"/>
                    <a:gd name="T7" fmla="*/ 25 h 59"/>
                    <a:gd name="T8" fmla="*/ 0 60000 65536"/>
                    <a:gd name="T9" fmla="*/ 0 60000 65536"/>
                    <a:gd name="T10" fmla="*/ 0 60000 65536"/>
                    <a:gd name="T11" fmla="*/ 0 60000 65536"/>
                    <a:gd name="T12" fmla="*/ 0 w 76"/>
                    <a:gd name="T13" fmla="*/ 0 h 59"/>
                    <a:gd name="T14" fmla="*/ 76 w 76"/>
                    <a:gd name="T15" fmla="*/ 59 h 59"/>
                  </a:gdLst>
                  <a:ahLst/>
                  <a:cxnLst>
                    <a:cxn ang="T8">
                      <a:pos x="T0" y="T1"/>
                    </a:cxn>
                    <a:cxn ang="T9">
                      <a:pos x="T2" y="T3"/>
                    </a:cxn>
                    <a:cxn ang="T10">
                      <a:pos x="T4" y="T5"/>
                    </a:cxn>
                    <a:cxn ang="T11">
                      <a:pos x="T6" y="T7"/>
                    </a:cxn>
                  </a:cxnLst>
                  <a:rect l="T12" t="T13" r="T14" b="T15"/>
                  <a:pathLst>
                    <a:path w="76" h="59">
                      <a:moveTo>
                        <a:pt x="14" y="25"/>
                      </a:moveTo>
                      <a:cubicBezTo>
                        <a:pt x="10" y="34"/>
                        <a:pt x="0" y="43"/>
                        <a:pt x="8" y="59"/>
                      </a:cubicBezTo>
                      <a:cubicBezTo>
                        <a:pt x="10" y="31"/>
                        <a:pt x="26" y="6"/>
                        <a:pt x="76" y="1"/>
                      </a:cubicBezTo>
                      <a:cubicBezTo>
                        <a:pt x="73" y="0"/>
                        <a:pt x="27" y="5"/>
                        <a:pt x="14" y="25"/>
                      </a:cubicBez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endParaRPr lang="zh-CN" altLang="zh-CN"/>
                </a:p>
              </p:txBody>
            </p:sp>
          </p:grpSp>
        </p:grpSp>
        <p:sp>
          <p:nvSpPr>
            <p:cNvPr id="146597" name="Text Box 165"/>
            <p:cNvSpPr txBox="1">
              <a:spLocks noChangeArrowheads="1"/>
            </p:cNvSpPr>
            <p:nvPr/>
          </p:nvSpPr>
          <p:spPr bwMode="auto">
            <a:xfrm>
              <a:off x="2255" y="820"/>
              <a:ext cx="1136" cy="145"/>
            </a:xfrm>
            <a:prstGeom prst="rect">
              <a:avLst/>
            </a:prstGeom>
            <a:noFill/>
            <a:ln w="9525">
              <a:noFill/>
              <a:miter lim="800000"/>
              <a:headEnd/>
              <a:tailEnd/>
            </a:ln>
            <a:effec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altLang="en-US" sz="900" b="1" noProof="1">
                  <a:effectLst>
                    <a:outerShdw blurRad="38100" dist="38100" dir="2700000" algn="tl">
                      <a:srgbClr val="C0C0C0"/>
                    </a:outerShdw>
                  </a:effectLst>
                  <a:latin typeface="Verdana" charset="0"/>
                </a:rPr>
                <a:t>完整语义索引</a:t>
              </a:r>
              <a:endParaRPr altLang="zh-CN" sz="900" b="1" noProof="1">
                <a:effectLst>
                  <a:outerShdw blurRad="38100" dist="38100" dir="2700000" algn="tl">
                    <a:srgbClr val="C0C0C0"/>
                  </a:outerShdw>
                </a:effectLst>
                <a:latin typeface="Verdana" charset="0"/>
              </a:endParaRPr>
            </a:p>
          </p:txBody>
        </p:sp>
        <p:sp>
          <p:nvSpPr>
            <p:cNvPr id="146598" name="Text Box 166"/>
            <p:cNvSpPr txBox="1">
              <a:spLocks noChangeArrowheads="1"/>
            </p:cNvSpPr>
            <p:nvPr/>
          </p:nvSpPr>
          <p:spPr bwMode="auto">
            <a:xfrm>
              <a:off x="2664" y="1095"/>
              <a:ext cx="669" cy="70"/>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90000"/>
                </a:lnSpc>
              </a:pPr>
              <a:r>
                <a:rPr altLang="en-US" sz="800" noProof="1">
                  <a:effectLst>
                    <a:outerShdw blurRad="38100" dist="38100" dir="2700000" algn="tl">
                      <a:srgbClr val="C0C0C0"/>
                    </a:outerShdw>
                  </a:effectLst>
                  <a:latin typeface="Verdana" charset="0"/>
                </a:rPr>
                <a:t>其他所有通话内容</a:t>
              </a:r>
              <a:endParaRPr altLang="zh-CN" sz="800" noProof="1">
                <a:effectLst>
                  <a:outerShdw blurRad="38100" dist="38100" dir="2700000" algn="tl">
                    <a:srgbClr val="C0C0C0"/>
                  </a:outerShdw>
                </a:effectLst>
                <a:latin typeface="Verdana" charset="0"/>
              </a:endParaRPr>
            </a:p>
          </p:txBody>
        </p:sp>
        <p:sp>
          <p:nvSpPr>
            <p:cNvPr id="146599" name="Text Box 167"/>
            <p:cNvSpPr txBox="1">
              <a:spLocks noChangeArrowheads="1"/>
            </p:cNvSpPr>
            <p:nvPr/>
          </p:nvSpPr>
          <p:spPr bwMode="auto">
            <a:xfrm>
              <a:off x="2322" y="1263"/>
              <a:ext cx="313" cy="140"/>
            </a:xfrm>
            <a:prstGeom prst="rect">
              <a:avLst/>
            </a:prstGeom>
            <a:noFill/>
            <a:ln w="9525">
              <a:noFill/>
              <a:miter lim="800000"/>
              <a:headEnd/>
              <a:tailEnd/>
            </a:ln>
            <a:effectLst/>
          </p:spPr>
          <p:txBody>
            <a:bodyPr lIns="0" tIns="0" rIns="0" bIns="0">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lnSpc>
                  <a:spcPct val="90000"/>
                </a:lnSpc>
              </a:pPr>
              <a:r>
                <a:rPr altLang="en-US" sz="800" noProof="1">
                  <a:effectLst>
                    <a:outerShdw blurRad="38100" dist="38100" dir="2700000" algn="tl">
                      <a:srgbClr val="C0C0C0"/>
                    </a:outerShdw>
                  </a:effectLst>
                  <a:latin typeface="Verdana" charset="0"/>
                </a:rPr>
                <a:t>感兴趣的通话内容</a:t>
              </a:r>
              <a:endParaRPr altLang="zh-CN" sz="800" noProof="1">
                <a:effectLst>
                  <a:outerShdw blurRad="38100" dist="38100" dir="2700000" algn="tl">
                    <a:srgbClr val="C0C0C0"/>
                  </a:outerShdw>
                </a:effectLst>
                <a:latin typeface="Verdana"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1" nodeType="afterEffect">
                                  <p:stCondLst>
                                    <p:cond delay="0"/>
                                  </p:stCondLst>
                                  <p:childTnLst>
                                    <p:set>
                                      <p:cBhvr>
                                        <p:cTn id="6" dur="1" fill="hold">
                                          <p:stCondLst>
                                            <p:cond delay="0"/>
                                          </p:stCondLst>
                                        </p:cTn>
                                        <p:tgtEl>
                                          <p:spTgt spid="146436">
                                            <p:txEl>
                                              <p:pRg st="1" end="1"/>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46436">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14643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643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643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43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643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6436">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643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643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build="p"/>
      <p:bldP spid="146436" grpId="1" build="allAtOnce"/>
      <p:bldP spid="146436" grpId="2"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itle 1"/>
          <p:cNvSpPr>
            <a:spLocks noGrp="1"/>
          </p:cNvSpPr>
          <p:nvPr>
            <p:ph type="title" idx="4294967295"/>
          </p:nvPr>
        </p:nvSpPr>
        <p:spPr>
          <a:xfrm>
            <a:off x="371475" y="0"/>
            <a:ext cx="7400925" cy="762000"/>
          </a:xfrm>
        </p:spPr>
        <p:txBody>
          <a:bodyPr/>
          <a:lstStyle/>
          <a:p>
            <a:r>
              <a:rPr lang="en-US" altLang="zh-CN">
                <a:ea typeface="宋体" charset="0"/>
              </a:rPr>
              <a:t>Verint</a:t>
            </a:r>
            <a:r>
              <a:rPr lang="zh-CN" altLang="en-US">
                <a:ea typeface="宋体" charset="0"/>
              </a:rPr>
              <a:t>语音识别平台的基本工作原理</a:t>
            </a:r>
            <a:endParaRPr lang="en-GB" altLang="zh-CN"/>
          </a:p>
        </p:txBody>
      </p:sp>
      <p:sp>
        <p:nvSpPr>
          <p:cNvPr id="16" name="Rectangle 15"/>
          <p:cNvSpPr>
            <a:spLocks noChangeArrowheads="1"/>
          </p:cNvSpPr>
          <p:nvPr/>
        </p:nvSpPr>
        <p:spPr bwMode="auto">
          <a:xfrm>
            <a:off x="381000" y="1295400"/>
            <a:ext cx="7924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50000"/>
              </a:spcBef>
            </a:pPr>
            <a:r>
              <a:rPr lang="zh-CN" altLang="en-US">
                <a:latin typeface="Verdana" charset="0"/>
              </a:rPr>
              <a:t>基本原理</a:t>
            </a:r>
            <a:endParaRPr lang="en-GB" altLang="zh-CN">
              <a:latin typeface="Verdana" charset="0"/>
            </a:endParaRPr>
          </a:p>
          <a:p>
            <a:pPr lvl="1" eaLnBrk="1" hangingPunct="1">
              <a:spcBef>
                <a:spcPct val="50000"/>
              </a:spcBef>
              <a:buFont typeface="Arial" charset="0"/>
              <a:buChar char="•"/>
            </a:pPr>
            <a:r>
              <a:rPr lang="zh-CN" altLang="en-US">
                <a:latin typeface="Verdana" charset="0"/>
              </a:rPr>
              <a:t>学习现实数据</a:t>
            </a:r>
            <a:r>
              <a:rPr lang="en-GB" altLang="zh-CN">
                <a:latin typeface="Verdana" charset="0"/>
              </a:rPr>
              <a:t> </a:t>
            </a:r>
          </a:p>
          <a:p>
            <a:pPr lvl="1" eaLnBrk="1" hangingPunct="1">
              <a:spcBef>
                <a:spcPct val="50000"/>
              </a:spcBef>
              <a:buFont typeface="Arial" charset="0"/>
              <a:buChar char="•"/>
            </a:pPr>
            <a:r>
              <a:rPr lang="zh-CN" altLang="en-US">
                <a:latin typeface="Verdana" charset="0"/>
              </a:rPr>
              <a:t>使用统计学分析</a:t>
            </a:r>
            <a:endParaRPr lang="en-GB" altLang="zh-CN">
              <a:latin typeface="Verdana" charset="0"/>
            </a:endParaRPr>
          </a:p>
          <a:p>
            <a:pPr lvl="1" eaLnBrk="1" hangingPunct="1">
              <a:spcBef>
                <a:spcPct val="50000"/>
              </a:spcBef>
              <a:buFont typeface="Arial" charset="0"/>
              <a:buChar char="•"/>
            </a:pPr>
            <a:r>
              <a:rPr lang="en-GB" altLang="zh-CN">
                <a:latin typeface="Verdana" charset="0"/>
              </a:rPr>
              <a:t> </a:t>
            </a:r>
            <a:r>
              <a:rPr lang="zh-CN" altLang="en-US">
                <a:latin typeface="Verdana" charset="0"/>
              </a:rPr>
              <a:t>上下文敏感</a:t>
            </a:r>
            <a:endParaRPr lang="en-GB" altLang="zh-CN">
              <a:latin typeface="Verdana" charset="0"/>
            </a:endParaRPr>
          </a:p>
          <a:p>
            <a:pPr eaLnBrk="1" hangingPunct="1">
              <a:spcBef>
                <a:spcPct val="50000"/>
              </a:spcBef>
              <a:buFont typeface="Arial" charset="0"/>
              <a:buChar char="•"/>
            </a:pPr>
            <a:endParaRPr lang="en-GB" altLang="zh-CN">
              <a:latin typeface="Verdana" charset="0"/>
            </a:endParaRPr>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l="79839" t="31281" b="29846"/>
          <a:stretch>
            <a:fillRect/>
          </a:stretch>
        </p:blipFill>
        <p:spPr bwMode="auto">
          <a:xfrm>
            <a:off x="6754813" y="3668713"/>
            <a:ext cx="1550987"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l="22144" t="35539" r="74336" b="34343"/>
          <a:stretch>
            <a:fillRect/>
          </a:stretch>
        </p:blipFill>
        <p:spPr bwMode="auto">
          <a:xfrm>
            <a:off x="2359025" y="3751263"/>
            <a:ext cx="3079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l="8101" t="69235" r="71288" b="1013"/>
          <a:stretch>
            <a:fillRect/>
          </a:stretch>
        </p:blipFill>
        <p:spPr bwMode="auto">
          <a:xfrm>
            <a:off x="1219200" y="4319588"/>
            <a:ext cx="158591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l="8101" t="69235" r="71288" b="1013"/>
          <a:stretch>
            <a:fillRect/>
          </a:stretch>
        </p:blipFill>
        <p:spPr bwMode="auto">
          <a:xfrm>
            <a:off x="2819400" y="4319588"/>
            <a:ext cx="158591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l="71288" t="1013" r="8101" b="69235"/>
          <a:stretch>
            <a:fillRect/>
          </a:stretch>
        </p:blipFill>
        <p:spPr bwMode="auto">
          <a:xfrm>
            <a:off x="4495800" y="3200400"/>
            <a:ext cx="158591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l="71288" t="1013" r="8101" b="69235"/>
          <a:stretch>
            <a:fillRect/>
          </a:stretch>
        </p:blipFill>
        <p:spPr bwMode="auto">
          <a:xfrm>
            <a:off x="2889250" y="3168650"/>
            <a:ext cx="158591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
          <p:cNvPicPr>
            <a:picLocks noChangeAspect="1" noChangeArrowheads="1"/>
          </p:cNvPicPr>
          <p:nvPr/>
        </p:nvPicPr>
        <p:blipFill>
          <a:blip r:embed="rId2">
            <a:extLst>
              <a:ext uri="{28A0092B-C50C-407E-A947-70E740481C1C}">
                <a14:useLocalDpi xmlns:a14="http://schemas.microsoft.com/office/drawing/2010/main" val="0"/>
              </a:ext>
            </a:extLst>
          </a:blip>
          <a:srcRect l="8101" t="69235" r="71288" b="1013"/>
          <a:stretch>
            <a:fillRect/>
          </a:stretch>
        </p:blipFill>
        <p:spPr bwMode="auto">
          <a:xfrm>
            <a:off x="6034088" y="4343400"/>
            <a:ext cx="1585912"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p:cNvPicPr>
            <a:picLocks noChangeAspect="1" noChangeArrowheads="1"/>
          </p:cNvPicPr>
          <p:nvPr/>
        </p:nvPicPr>
        <p:blipFill>
          <a:blip r:embed="rId2">
            <a:extLst>
              <a:ext uri="{28A0092B-C50C-407E-A947-70E740481C1C}">
                <a14:useLocalDpi xmlns:a14="http://schemas.microsoft.com/office/drawing/2010/main" val="0"/>
              </a:ext>
            </a:extLst>
          </a:blip>
          <a:srcRect l="8101" t="69235" r="71288" b="1013"/>
          <a:stretch>
            <a:fillRect/>
          </a:stretch>
        </p:blipFill>
        <p:spPr bwMode="auto">
          <a:xfrm>
            <a:off x="4419600" y="4319588"/>
            <a:ext cx="158591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Oval 25"/>
          <p:cNvSpPr/>
          <p:nvPr/>
        </p:nvSpPr>
        <p:spPr>
          <a:xfrm>
            <a:off x="2667000" y="3757613"/>
            <a:ext cx="762000" cy="3048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pic>
        <p:nvPicPr>
          <p:cNvPr id="27" name="Picture 19" descr="C:\Users\ADMINI~1\AppData\Local\Temp\SNAGHTML8c2b7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9688" y="3624263"/>
            <a:ext cx="18573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1" descr="C:\Users\ADMINI~1\AppData\Local\Temp\SNAGHTML8c865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9663" y="3608388"/>
            <a:ext cx="15621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3" descr="C:\Users\ADMINI~1\AppData\Local\Temp\SNAGHTML8d6f5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313" y="3649663"/>
            <a:ext cx="30861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nodeType="afterEffect">
                                  <p:stCondLst>
                                    <p:cond delay="0"/>
                                  </p:stCondLst>
                                  <p:childTnLst>
                                    <p:set>
                                      <p:cBhvr>
                                        <p:cTn id="25" dur="1" fill="hold">
                                          <p:stCondLst>
                                            <p:cond delay="499"/>
                                          </p:stCondLst>
                                        </p:cTn>
                                        <p:tgtEl>
                                          <p:spTgt spid="19"/>
                                        </p:tgtEl>
                                        <p:attrNameLst>
                                          <p:attrName>style.visibility</p:attrName>
                                        </p:attrNameLst>
                                      </p:cBhvr>
                                      <p:to>
                                        <p:strVal val="visible"/>
                                      </p:to>
                                    </p:se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par>
                          <p:cTn id="42" fill="hold" nodeType="afterGroup">
                            <p:stCondLst>
                              <p:cond delay="0"/>
                            </p:stCondLst>
                            <p:childTnLst>
                              <p:par>
                                <p:cTn id="43" presetID="22" presetClass="entr" presetSubtype="8"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2"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right)">
                                      <p:cBhvr>
                                        <p:cTn id="50" dur="500"/>
                                        <p:tgtEl>
                                          <p:spTgt spid="22"/>
                                        </p:tgtEl>
                                      </p:cBhvr>
                                    </p:animEffect>
                                  </p:childTnLst>
                                </p:cTn>
                              </p:par>
                            </p:childTnLst>
                          </p:cTn>
                        </p:par>
                        <p:par>
                          <p:cTn id="51" fill="hold" nodeType="afterGroup">
                            <p:stCondLst>
                              <p:cond delay="500"/>
                            </p:stCondLst>
                            <p:childTnLst>
                              <p:par>
                                <p:cTn id="52" presetID="22" presetClass="entr" presetSubtype="2"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right)">
                                      <p:cBhvr>
                                        <p:cTn id="54" dur="500"/>
                                        <p:tgtEl>
                                          <p:spTgt spid="23"/>
                                        </p:tgtEl>
                                      </p:cBhvr>
                                    </p:animEffect>
                                  </p:childTnLst>
                                </p:cTn>
                              </p:par>
                            </p:childTnLst>
                          </p:cTn>
                        </p:par>
                        <p:par>
                          <p:cTn id="55" fill="hold" nodeType="afterGroup">
                            <p:stCondLst>
                              <p:cond delay="1000"/>
                            </p:stCondLst>
                            <p:childTnLst>
                              <p:par>
                                <p:cTn id="56" presetID="1" presetClass="entr" presetSubtype="0" fill="hold" grpId="0" nodeType="afterEffect">
                                  <p:stCondLst>
                                    <p:cond delay="0"/>
                                  </p:stCondLst>
                                  <p:childTnLst>
                                    <p:set>
                                      <p:cBhvr>
                                        <p:cTn id="57" dur="1" fill="hold">
                                          <p:stCondLst>
                                            <p:cond delay="499"/>
                                          </p:stCondLst>
                                        </p:cTn>
                                        <p:tgtEl>
                                          <p:spTgt spid="26"/>
                                        </p:tgtEl>
                                        <p:attrNameLst>
                                          <p:attrName>style.visibility</p:attrName>
                                        </p:attrNameLst>
                                      </p:cBhvr>
                                      <p:to>
                                        <p:strVal val="visible"/>
                                      </p:to>
                                    </p:set>
                                  </p:childTnLst>
                                </p:cTn>
                              </p:par>
                            </p:childTnLst>
                          </p:cTn>
                        </p:par>
                        <p:par>
                          <p:cTn id="58" fill="hold" nodeType="afterGroup">
                            <p:stCondLst>
                              <p:cond delay="1500"/>
                            </p:stCondLst>
                            <p:childTnLst>
                              <p:par>
                                <p:cTn id="59" presetID="1" presetClass="entr" presetSubtype="0" fill="hold" nodeType="afterEffect">
                                  <p:stCondLst>
                                    <p:cond delay="0"/>
                                  </p:stCondLst>
                                  <p:childTnLst>
                                    <p:set>
                                      <p:cBhvr>
                                        <p:cTn id="60" dur="1" fill="hold">
                                          <p:stCondLst>
                                            <p:cond delay="499"/>
                                          </p:stCondLst>
                                        </p:cTn>
                                        <p:tgtEl>
                                          <p:spTgt spid="1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left)">
                                      <p:cBhvr>
                                        <p:cTn id="6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2"/>
      <p:bldP spid="26"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p:cNvSpPr>
            <a:spLocks noGrp="1" noChangeArrowheads="1"/>
          </p:cNvSpPr>
          <p:nvPr>
            <p:ph type="title" idx="4294967295"/>
          </p:nvPr>
        </p:nvSpPr>
        <p:spPr>
          <a:xfrm>
            <a:off x="7938" y="228600"/>
            <a:ext cx="8718550" cy="563563"/>
          </a:xfrm>
        </p:spPr>
        <p:txBody>
          <a:bodyPr>
            <a:normAutofit fontScale="90000"/>
          </a:bodyPr>
          <a:lstStyle/>
          <a:p>
            <a:pPr eaLnBrk="1" hangingPunct="1">
              <a:lnSpc>
                <a:spcPct val="120000"/>
              </a:lnSpc>
            </a:pPr>
            <a:r>
              <a:rPr lang="zh-CN" altLang="en-US">
                <a:effectLst>
                  <a:outerShdw blurRad="38100" dist="38100" dir="2700000" algn="tl">
                    <a:srgbClr val="C0C0C0"/>
                  </a:outerShdw>
                </a:effectLst>
                <a:ea typeface="宋体" charset="0"/>
              </a:rPr>
              <a:t>语音分析的三个不同级别</a:t>
            </a:r>
            <a:endParaRPr lang="en-US" altLang="zh-CN">
              <a:effectLst>
                <a:outerShdw blurRad="38100" dist="38100" dir="2700000" algn="tl">
                  <a:srgbClr val="C0C0C0"/>
                </a:outerShdw>
              </a:effectLst>
              <a:ea typeface="宋体" charset="0"/>
            </a:endParaRPr>
          </a:p>
        </p:txBody>
      </p:sp>
      <p:pic>
        <p:nvPicPr>
          <p:cNvPr id="3348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1770063"/>
            <a:ext cx="50673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808038" y="2659063"/>
            <a:ext cx="4919662" cy="3311525"/>
            <a:chOff x="220" y="1824"/>
            <a:chExt cx="3099" cy="2086"/>
          </a:xfrm>
        </p:grpSpPr>
        <p:pic>
          <p:nvPicPr>
            <p:cNvPr id="3348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 y="1824"/>
              <a:ext cx="1972" cy="1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8" name="Text Box 5"/>
            <p:cNvSpPr txBox="1">
              <a:spLocks noChangeArrowheads="1"/>
            </p:cNvSpPr>
            <p:nvPr/>
          </p:nvSpPr>
          <p:spPr bwMode="auto">
            <a:xfrm>
              <a:off x="2148" y="2232"/>
              <a:ext cx="1104" cy="422"/>
            </a:xfrm>
            <a:prstGeom prst="rect">
              <a:avLst/>
            </a:prstGeom>
            <a:noFill/>
            <a:ln w="19050">
              <a:noFill/>
              <a:miter lim="800000"/>
              <a:headEnd/>
              <a:tailEnd/>
            </a:ln>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50000"/>
                </a:spcBef>
              </a:pPr>
              <a:r>
                <a:rPr lang="zh-CN" altLang="en-US" sz="1500">
                  <a:effectLst>
                    <a:outerShdw blurRad="38100" dist="38100" dir="2700000" algn="tl">
                      <a:srgbClr val="C0C0C0"/>
                    </a:outerShdw>
                  </a:effectLst>
                  <a:latin typeface="黑体" charset="0"/>
                  <a:ea typeface="黑体" charset="0"/>
                  <a:cs typeface="Arial" charset="0"/>
                </a:rPr>
                <a:t>通话内容</a:t>
              </a:r>
              <a:endParaRPr lang="en-US" altLang="zh-CN" sz="1500">
                <a:effectLst>
                  <a:outerShdw blurRad="38100" dist="38100" dir="2700000" algn="tl">
                    <a:srgbClr val="C0C0C0"/>
                  </a:outerShdw>
                </a:effectLst>
                <a:latin typeface="黑体" charset="0"/>
                <a:ea typeface="黑体" charset="0"/>
                <a:cs typeface="Arial" charset="0"/>
              </a:endParaRPr>
            </a:p>
            <a:p>
              <a:pPr algn="ctr">
                <a:spcBef>
                  <a:spcPct val="50000"/>
                </a:spcBef>
              </a:pPr>
              <a:r>
                <a:rPr lang="zh-CN" altLang="en-US" sz="1500">
                  <a:effectLst>
                    <a:outerShdw blurRad="38100" dist="38100" dir="2700000" algn="tl">
                      <a:srgbClr val="C0C0C0"/>
                    </a:outerShdw>
                  </a:effectLst>
                  <a:latin typeface="黑体" charset="0"/>
                  <a:ea typeface="黑体" charset="0"/>
                  <a:cs typeface="Arial" charset="0"/>
                </a:rPr>
                <a:t>分类</a:t>
              </a:r>
              <a:endParaRPr lang="en-US" altLang="zh-CN" sz="1500">
                <a:effectLst>
                  <a:outerShdw blurRad="38100" dist="38100" dir="2700000" algn="tl">
                    <a:srgbClr val="C0C0C0"/>
                  </a:outerShdw>
                </a:effectLst>
                <a:latin typeface="黑体" charset="0"/>
                <a:ea typeface="黑体" charset="0"/>
                <a:cs typeface="Arial" charset="0"/>
              </a:endParaRPr>
            </a:p>
          </p:txBody>
        </p:sp>
        <p:sp>
          <p:nvSpPr>
            <p:cNvPr id="334855" name="Text Box 6"/>
            <p:cNvSpPr txBox="1">
              <a:spLocks noChangeArrowheads="1"/>
            </p:cNvSpPr>
            <p:nvPr/>
          </p:nvSpPr>
          <p:spPr bwMode="auto">
            <a:xfrm>
              <a:off x="2223" y="3524"/>
              <a:ext cx="109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lnSpc>
                  <a:spcPct val="130000"/>
                </a:lnSpc>
                <a:spcBef>
                  <a:spcPct val="50000"/>
                </a:spcBef>
              </a:pPr>
              <a:r>
                <a:rPr lang="zh-CN" altLang="en-US" sz="1300">
                  <a:latin typeface="Verdana" charset="0"/>
                </a:rPr>
                <a:t>索引并分析整段通话，并转录通话内容</a:t>
              </a:r>
              <a:endParaRPr lang="en-US" altLang="zh-CN" sz="1300">
                <a:latin typeface="Verdana" charset="0"/>
              </a:endParaRPr>
            </a:p>
          </p:txBody>
        </p:sp>
        <p:sp>
          <p:nvSpPr>
            <p:cNvPr id="334856" name="Text Box 7"/>
            <p:cNvSpPr txBox="1">
              <a:spLocks noChangeArrowheads="1"/>
            </p:cNvSpPr>
            <p:nvPr/>
          </p:nvSpPr>
          <p:spPr bwMode="auto">
            <a:xfrm>
              <a:off x="220" y="2208"/>
              <a:ext cx="105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spcBef>
                  <a:spcPct val="50000"/>
                </a:spcBef>
              </a:pPr>
              <a:r>
                <a:rPr lang="zh-CN" altLang="en-US" sz="1300">
                  <a:latin typeface="Verdana" charset="0"/>
                </a:rPr>
                <a:t>对已知的问题</a:t>
              </a:r>
              <a:endParaRPr lang="en-US" altLang="zh-CN" sz="1300">
                <a:latin typeface="Verdana" charset="0"/>
              </a:endParaRPr>
            </a:p>
            <a:p>
              <a:pPr algn="r">
                <a:spcBef>
                  <a:spcPct val="50000"/>
                </a:spcBef>
              </a:pPr>
              <a:r>
                <a:rPr lang="zh-CN" altLang="en-US" sz="1300">
                  <a:latin typeface="Verdana" charset="0"/>
                </a:rPr>
                <a:t>分析其影响范围</a:t>
              </a:r>
              <a:endParaRPr lang="en-US" altLang="zh-CN" sz="1300">
                <a:latin typeface="Verdana" charset="0"/>
              </a:endParaRPr>
            </a:p>
          </p:txBody>
        </p:sp>
      </p:grpSp>
      <p:sp>
        <p:nvSpPr>
          <p:cNvPr id="279561" name="Text Box 9"/>
          <p:cNvSpPr txBox="1">
            <a:spLocks noChangeArrowheads="1"/>
          </p:cNvSpPr>
          <p:nvPr/>
        </p:nvSpPr>
        <p:spPr bwMode="auto">
          <a:xfrm>
            <a:off x="2571750" y="4286250"/>
            <a:ext cx="1295400" cy="323850"/>
          </a:xfrm>
          <a:prstGeom prst="rect">
            <a:avLst/>
          </a:prstGeom>
          <a:noFill/>
          <a:ln w="19050">
            <a:noFill/>
            <a:miter lim="800000"/>
            <a:headEnd/>
            <a:tailEnd/>
          </a:ln>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50000"/>
              </a:spcBef>
            </a:pPr>
            <a:r>
              <a:rPr lang="zh-CN" altLang="en-US" sz="1500">
                <a:effectLst>
                  <a:outerShdw blurRad="38100" dist="38100" dir="2700000" algn="tl">
                    <a:srgbClr val="C0C0C0"/>
                  </a:outerShdw>
                </a:effectLst>
                <a:latin typeface="黑体" charset="0"/>
                <a:ea typeface="黑体" charset="0"/>
                <a:cs typeface="Arial" charset="0"/>
              </a:rPr>
              <a:t>关键词定位</a:t>
            </a:r>
            <a:endParaRPr lang="en-US" altLang="zh-CN" sz="1500">
              <a:effectLst>
                <a:outerShdw blurRad="38100" dist="38100" dir="2700000" algn="tl">
                  <a:srgbClr val="C0C0C0"/>
                </a:outerShdw>
              </a:effectLst>
              <a:latin typeface="黑体" charset="0"/>
              <a:ea typeface="黑体" charset="0"/>
              <a:cs typeface="Arial" charset="0"/>
            </a:endParaRPr>
          </a:p>
        </p:txBody>
      </p:sp>
      <p:sp>
        <p:nvSpPr>
          <p:cNvPr id="334858" name="Text Box 10"/>
          <p:cNvSpPr txBox="1">
            <a:spLocks noChangeArrowheads="1"/>
          </p:cNvSpPr>
          <p:nvPr/>
        </p:nvSpPr>
        <p:spPr bwMode="auto">
          <a:xfrm>
            <a:off x="2540000" y="5345113"/>
            <a:ext cx="15128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lnSpc>
                <a:spcPct val="130000"/>
              </a:lnSpc>
            </a:pPr>
            <a:r>
              <a:rPr lang="zh-CN" altLang="en-US" sz="1300">
                <a:latin typeface="Verdana" charset="0"/>
              </a:rPr>
              <a:t>预先设定</a:t>
            </a:r>
            <a:r>
              <a:rPr lang="en-US" altLang="zh-CN" sz="1300">
                <a:latin typeface="Verdana" charset="0"/>
              </a:rPr>
              <a:t> 20-200</a:t>
            </a:r>
          </a:p>
          <a:p>
            <a:pPr algn="ctr">
              <a:lnSpc>
                <a:spcPct val="130000"/>
              </a:lnSpc>
            </a:pPr>
            <a:r>
              <a:rPr lang="zh-CN" altLang="en-US" sz="1300">
                <a:latin typeface="Verdana" charset="0"/>
              </a:rPr>
              <a:t>个关键词</a:t>
            </a:r>
            <a:endParaRPr lang="en-US" altLang="zh-CN" sz="1300">
              <a:latin typeface="Verdana" charset="0"/>
            </a:endParaRPr>
          </a:p>
        </p:txBody>
      </p:sp>
      <p:sp>
        <p:nvSpPr>
          <p:cNvPr id="334859" name="Text Box 11"/>
          <p:cNvSpPr txBox="1">
            <a:spLocks noChangeArrowheads="1"/>
          </p:cNvSpPr>
          <p:nvPr/>
        </p:nvSpPr>
        <p:spPr bwMode="auto">
          <a:xfrm>
            <a:off x="714375" y="4214813"/>
            <a:ext cx="16764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lnSpc>
                <a:spcPct val="130000"/>
              </a:lnSpc>
            </a:pPr>
            <a:r>
              <a:rPr lang="zh-CN" altLang="en-US" sz="1300">
                <a:latin typeface="Verdana" charset="0"/>
              </a:rPr>
              <a:t>从中找出个别</a:t>
            </a:r>
            <a:endParaRPr lang="en-US" altLang="zh-CN" sz="1300">
              <a:latin typeface="Verdana" charset="0"/>
            </a:endParaRPr>
          </a:p>
          <a:p>
            <a:pPr algn="r">
              <a:lnSpc>
                <a:spcPct val="130000"/>
              </a:lnSpc>
            </a:pPr>
            <a:r>
              <a:rPr lang="zh-CN" altLang="en-US" sz="1300">
                <a:latin typeface="Verdana" charset="0"/>
              </a:rPr>
              <a:t>感兴趣的通话</a:t>
            </a:r>
            <a:endParaRPr lang="en-US" altLang="zh-CN" sz="1300">
              <a:latin typeface="Verdana" charset="0"/>
            </a:endParaRPr>
          </a:p>
        </p:txBody>
      </p:sp>
      <p:sp>
        <p:nvSpPr>
          <p:cNvPr id="334860" name="Text Box 12"/>
          <p:cNvSpPr txBox="1">
            <a:spLocks noChangeArrowheads="1"/>
          </p:cNvSpPr>
          <p:nvPr/>
        </p:nvSpPr>
        <p:spPr bwMode="auto">
          <a:xfrm>
            <a:off x="1627188" y="1452563"/>
            <a:ext cx="1676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50000"/>
              </a:spcBef>
            </a:pPr>
            <a:r>
              <a:rPr lang="zh-CN" altLang="en-US" sz="1300">
                <a:latin typeface="Verdana" charset="0"/>
              </a:rPr>
              <a:t>企业价值</a:t>
            </a:r>
            <a:endParaRPr lang="en-US" altLang="zh-CN" sz="1300">
              <a:latin typeface="Verdana" charset="0"/>
            </a:endParaRPr>
          </a:p>
        </p:txBody>
      </p:sp>
      <p:sp>
        <p:nvSpPr>
          <p:cNvPr id="334861" name="Text Box 13"/>
          <p:cNvSpPr txBox="1">
            <a:spLocks noChangeArrowheads="1"/>
          </p:cNvSpPr>
          <p:nvPr/>
        </p:nvSpPr>
        <p:spPr bwMode="auto">
          <a:xfrm>
            <a:off x="7143750" y="5000625"/>
            <a:ext cx="1676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50000"/>
              </a:spcBef>
            </a:pPr>
            <a:r>
              <a:rPr lang="zh-CN" altLang="en-US" sz="1300">
                <a:latin typeface="Verdana" charset="0"/>
              </a:rPr>
              <a:t>智能程度</a:t>
            </a:r>
            <a:r>
              <a:rPr lang="en-US" altLang="zh-CN" sz="1300">
                <a:latin typeface="Verdana" charset="0"/>
              </a:rPr>
              <a:t> </a:t>
            </a:r>
          </a:p>
        </p:txBody>
      </p:sp>
      <p:grpSp>
        <p:nvGrpSpPr>
          <p:cNvPr id="3" name="组合 21"/>
          <p:cNvGrpSpPr>
            <a:grpSpLocks/>
          </p:cNvGrpSpPr>
          <p:nvPr/>
        </p:nvGrpSpPr>
        <p:grpSpPr bwMode="auto">
          <a:xfrm>
            <a:off x="520700" y="1363663"/>
            <a:ext cx="7048500" cy="4986337"/>
            <a:chOff x="520700" y="1363663"/>
            <a:chExt cx="7048500" cy="4986842"/>
          </a:xfrm>
        </p:grpSpPr>
        <p:pic>
          <p:nvPicPr>
            <p:cNvPr id="33486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888" y="1363663"/>
              <a:ext cx="5029200"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68" name="Text Box 16"/>
            <p:cNvSpPr txBox="1">
              <a:spLocks noChangeArrowheads="1"/>
            </p:cNvSpPr>
            <p:nvPr/>
          </p:nvSpPr>
          <p:spPr bwMode="auto">
            <a:xfrm>
              <a:off x="5572125" y="2000314"/>
              <a:ext cx="1981200" cy="900204"/>
            </a:xfrm>
            <a:prstGeom prst="rect">
              <a:avLst/>
            </a:prstGeom>
            <a:noFill/>
            <a:ln w="19050">
              <a:noFill/>
              <a:miter lim="800000"/>
              <a:headEnd/>
              <a:tailEnd/>
            </a:ln>
          </p:spPr>
          <p:txBody>
            <a:bodyPr>
              <a:spAutoFit/>
            </a:bodyPr>
            <a:lstStyle/>
            <a:p>
              <a:pPr algn="ctr" eaLnBrk="0" hangingPunct="0">
                <a:spcBef>
                  <a:spcPct val="50000"/>
                </a:spcBef>
                <a:defRPr/>
              </a:pPr>
              <a:r>
                <a:rPr lang="zh-CN" altLang="en-US" sz="1500" dirty="0">
                  <a:effectLst>
                    <a:outerShdw blurRad="38100" dist="38100" dir="2700000" algn="tl">
                      <a:srgbClr val="000000">
                        <a:alpha val="43137"/>
                      </a:srgbClr>
                    </a:outerShdw>
                  </a:effectLst>
                  <a:latin typeface="黑体" pitchFamily="49" charset="-122"/>
                  <a:ea typeface="黑体" pitchFamily="49" charset="-122"/>
                  <a:cs typeface="Arial" charset="0"/>
                </a:rPr>
                <a:t>“根本原因”分析</a:t>
              </a:r>
              <a:r>
                <a:rPr lang="en-US" altLang="zh-CN" sz="1500" dirty="0">
                  <a:effectLst>
                    <a:outerShdw blurRad="38100" dist="38100" dir="2700000" algn="tl">
                      <a:srgbClr val="000000">
                        <a:alpha val="43137"/>
                      </a:srgbClr>
                    </a:outerShdw>
                  </a:effectLst>
                  <a:latin typeface="黑体" pitchFamily="49" charset="-122"/>
                  <a:ea typeface="黑体" pitchFamily="49" charset="-122"/>
                  <a:cs typeface="Arial" charset="0"/>
                </a:rPr>
                <a:t/>
              </a:r>
              <a:br>
                <a:rPr lang="en-US" altLang="zh-CN" sz="1500" dirty="0">
                  <a:effectLst>
                    <a:outerShdw blurRad="38100" dist="38100" dir="2700000" algn="tl">
                      <a:srgbClr val="000000">
                        <a:alpha val="43137"/>
                      </a:srgbClr>
                    </a:outerShdw>
                  </a:effectLst>
                  <a:latin typeface="黑体" pitchFamily="49" charset="-122"/>
                  <a:ea typeface="黑体" pitchFamily="49" charset="-122"/>
                  <a:cs typeface="Arial" charset="0"/>
                </a:rPr>
              </a:br>
              <a:endParaRPr lang="en-US" altLang="zh-CN" sz="1500" dirty="0">
                <a:effectLst>
                  <a:outerShdw blurRad="38100" dist="38100" dir="2700000" algn="tl">
                    <a:srgbClr val="000000">
                      <a:alpha val="43137"/>
                    </a:srgbClr>
                  </a:outerShdw>
                </a:effectLst>
                <a:latin typeface="黑体" pitchFamily="49" charset="-122"/>
                <a:ea typeface="黑体" pitchFamily="49" charset="-122"/>
                <a:cs typeface="Arial" charset="0"/>
              </a:endParaRPr>
            </a:p>
            <a:p>
              <a:pPr algn="ctr" eaLnBrk="0" hangingPunct="0">
                <a:spcBef>
                  <a:spcPct val="50000"/>
                </a:spcBef>
                <a:defRPr/>
              </a:pPr>
              <a:r>
                <a:rPr lang="en-US" altLang="zh-CN" sz="1500" dirty="0">
                  <a:solidFill>
                    <a:schemeClr val="bg1"/>
                  </a:solidFill>
                  <a:effectLst>
                    <a:outerShdw blurRad="38100" dist="38100" dir="2700000" algn="tl">
                      <a:srgbClr val="000000">
                        <a:alpha val="43137"/>
                      </a:srgbClr>
                    </a:outerShdw>
                  </a:effectLst>
                  <a:latin typeface="黑体" pitchFamily="49" charset="-122"/>
                  <a:ea typeface="黑体" pitchFamily="49" charset="-122"/>
                  <a:cs typeface="Arial" charset="0"/>
                </a:rPr>
                <a:t>“TELL ME WHY”</a:t>
              </a:r>
            </a:p>
          </p:txBody>
        </p:sp>
        <p:sp>
          <p:nvSpPr>
            <p:cNvPr id="334865" name="Text Box 17"/>
            <p:cNvSpPr txBox="1">
              <a:spLocks noChangeArrowheads="1"/>
            </p:cNvSpPr>
            <p:nvPr/>
          </p:nvSpPr>
          <p:spPr bwMode="auto">
            <a:xfrm>
              <a:off x="5857883" y="5357826"/>
              <a:ext cx="1711317" cy="99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spcBef>
                  <a:spcPct val="50000"/>
                </a:spcBef>
              </a:pPr>
              <a:r>
                <a:rPr lang="zh-CN" altLang="en-US" sz="1300">
                  <a:latin typeface="Verdana" charset="0"/>
                </a:rPr>
                <a:t>挖掘通话的详细分类，</a:t>
              </a:r>
              <a:endParaRPr lang="en-US" altLang="zh-CN" sz="1300">
                <a:latin typeface="Verdana" charset="0"/>
              </a:endParaRPr>
            </a:p>
            <a:p>
              <a:pPr>
                <a:spcBef>
                  <a:spcPct val="50000"/>
                </a:spcBef>
              </a:pPr>
              <a:r>
                <a:rPr lang="zh-CN" altLang="en-US" sz="1300">
                  <a:latin typeface="Verdana" charset="0"/>
                </a:rPr>
                <a:t>提供“根本原因”建议</a:t>
              </a:r>
              <a:endParaRPr lang="en-US" altLang="zh-CN" sz="1300">
                <a:latin typeface="Verdana" charset="0"/>
              </a:endParaRPr>
            </a:p>
          </p:txBody>
        </p:sp>
        <p:sp>
          <p:nvSpPr>
            <p:cNvPr id="334866" name="Text Box 18"/>
            <p:cNvSpPr txBox="1">
              <a:spLocks noChangeArrowheads="1"/>
            </p:cNvSpPr>
            <p:nvPr/>
          </p:nvSpPr>
          <p:spPr bwMode="auto">
            <a:xfrm>
              <a:off x="520700" y="2201864"/>
              <a:ext cx="1919288" cy="49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a:spcBef>
                  <a:spcPct val="50000"/>
                </a:spcBef>
              </a:pPr>
              <a:r>
                <a:rPr lang="zh-CN" altLang="en-US" sz="1300">
                  <a:latin typeface="Verdana" charset="0"/>
                </a:rPr>
                <a:t>自动找到你所未知的内容</a:t>
              </a:r>
              <a:endParaRPr lang="en-US" altLang="zh-CN" sz="1300">
                <a:latin typeface="Verdana" charset="0"/>
              </a:endParaRPr>
            </a:p>
          </p:txBody>
        </p:sp>
      </p:grpSp>
      <p:cxnSp>
        <p:nvCxnSpPr>
          <p:cNvPr id="28" name="Elbow Connector 27"/>
          <p:cNvCxnSpPr/>
          <p:nvPr/>
        </p:nvCxnSpPr>
        <p:spPr bwMode="auto">
          <a:xfrm>
            <a:off x="2466975" y="1754188"/>
            <a:ext cx="5029200" cy="3487737"/>
          </a:xfrm>
          <a:prstGeom prst="bentConnector3">
            <a:avLst>
              <a:gd name="adj1" fmla="val 106"/>
            </a:avLst>
          </a:prstGeom>
          <a:ln w="28575">
            <a:solidFill>
              <a:srgbClr val="FFCC66"/>
            </a:solidFill>
            <a:headEnd type="triangle" w="lg" len="med"/>
            <a:tailEnd type="triangle" w="lg" len="med"/>
          </a:ln>
          <a:effectLst/>
        </p:spPr>
        <p:style>
          <a:lnRef idx="3">
            <a:schemeClr val="accent4"/>
          </a:lnRef>
          <a:fillRef idx="0">
            <a:schemeClr val="accent4"/>
          </a:fillRef>
          <a:effectRef idx="2">
            <a:schemeClr val="accent4"/>
          </a:effectRef>
          <a:fontRef idx="minor">
            <a:schemeClr val="tx1"/>
          </a:fontRef>
        </p:style>
      </p:cxnSp>
      <p:sp>
        <p:nvSpPr>
          <p:cNvPr id="20" name="Rectangle 19"/>
          <p:cNvSpPr>
            <a:spLocks noChangeArrowheads="1"/>
          </p:cNvSpPr>
          <p:nvPr/>
        </p:nvSpPr>
        <p:spPr bwMode="auto">
          <a:xfrm>
            <a:off x="7658100" y="1062038"/>
            <a:ext cx="14859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zh-CN" b="1">
                <a:solidFill>
                  <a:srgbClr val="0070C0"/>
                </a:solidFill>
                <a:latin typeface="宋体" charset="0"/>
              </a:rPr>
              <a:t>系统会自动地查找出呼叫中心在最近一个阶段内（日，周，月）出现平均频率高的单词和短语。</a:t>
            </a:r>
            <a:endParaRPr lang="zh-CN" altLang="en-US">
              <a:solidFill>
                <a:srgbClr val="0070C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amond(in)">
                                      <p:cBhvr>
                                        <p:cTn id="1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WAS External Feb09">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TotalTime>
  <Words>2215</Words>
  <Application>Microsoft Office PowerPoint</Application>
  <PresentationFormat>全屏显示(4:3)</PresentationFormat>
  <Paragraphs>356</Paragraphs>
  <Slides>36</Slides>
  <Notes>19</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WAS External Feb09</vt:lpstr>
      <vt:lpstr>PowerPoint 演示文稿</vt:lpstr>
      <vt:lpstr>找到真正重要的通话进行评估</vt:lpstr>
      <vt:lpstr>录音是被埋没的宝藏</vt:lpstr>
      <vt:lpstr>倾听客户心声</vt:lpstr>
      <vt:lpstr>人工质检的局限性</vt:lpstr>
      <vt:lpstr>语音分析的工作原理</vt:lpstr>
      <vt:lpstr>完整语义索引</vt:lpstr>
      <vt:lpstr>Verint语音识别平台的基本工作原理</vt:lpstr>
      <vt:lpstr>语音分析的三个不同级别</vt:lpstr>
      <vt:lpstr>从数百万呼叫中挖掘潜在的业务问题</vt:lpstr>
      <vt:lpstr>语音分析的价值</vt:lpstr>
      <vt:lpstr>关键词搜索</vt:lpstr>
      <vt:lpstr>关键词相关建议</vt:lpstr>
      <vt:lpstr>术语建议可视化</vt:lpstr>
      <vt:lpstr>如何定位焦点</vt:lpstr>
      <vt:lpstr>如何定位焦点</vt:lpstr>
      <vt:lpstr>重复来电+开卡交叉</vt:lpstr>
      <vt:lpstr>重复来电-开卡交叉-电话分析</vt:lpstr>
      <vt:lpstr>PowerPoint 演示文稿</vt:lpstr>
      <vt:lpstr>如何进行根本原因分析</vt:lpstr>
      <vt:lpstr>如何进行根本原因分析</vt:lpstr>
      <vt:lpstr>如何进行根本原因分析</vt:lpstr>
      <vt:lpstr>如何进行根本原因分析</vt:lpstr>
      <vt:lpstr>Verint 语音分析中的“情绪检测”</vt:lpstr>
      <vt:lpstr>PowerPoint 演示文稿</vt:lpstr>
      <vt:lpstr>PowerPoint 演示文稿</vt:lpstr>
      <vt:lpstr>案例分享-浙江移动</vt:lpstr>
      <vt:lpstr>智能化语音分析实现的原理</vt:lpstr>
      <vt:lpstr>分析客户拨打热线的原因</vt:lpstr>
      <vt:lpstr>PowerPoint 演示文稿</vt:lpstr>
      <vt:lpstr>PowerPoint 演示文稿</vt:lpstr>
      <vt:lpstr>PowerPoint 演示文稿</vt:lpstr>
      <vt:lpstr>PowerPoint 演示文稿</vt:lpstr>
      <vt:lpstr>语音分析系统使低成本高效益地利用热线客户信息成为可能</vt:lpstr>
      <vt:lpstr>销售有效性 – 21st Century Insurance案例分析</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admin</cp:lastModifiedBy>
  <cp:revision>4</cp:revision>
  <dcterms:created xsi:type="dcterms:W3CDTF">2017-01-08T16:07:58Z</dcterms:created>
  <dcterms:modified xsi:type="dcterms:W3CDTF">2017-02-16T01:12:54Z</dcterms:modified>
</cp:coreProperties>
</file>